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3433425" cy="7556500"/>
  <p:notesSz cx="100838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604" userDrawn="1">
          <p15:clr>
            <a:srgbClr val="A4A3A4"/>
          </p15:clr>
        </p15:guide>
        <p15:guide id="2" pos="4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31" y="62"/>
      </p:cViewPr>
      <p:guideLst>
        <p:guide orient="horz" pos="604"/>
        <p:guide pos="4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8AA3E0-B46E-7DA7-69D8-BC412EE2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3425" cy="75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F882D-7801-2855-71EA-A5B6868FF8D5}"/>
              </a:ext>
            </a:extLst>
          </p:cNvPr>
          <p:cNvSpPr/>
          <p:nvPr/>
        </p:nvSpPr>
        <p:spPr>
          <a:xfrm>
            <a:off x="0" y="0"/>
            <a:ext cx="13433425" cy="7556500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55000"/>
                </a:srgbClr>
              </a:gs>
              <a:gs pos="84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3D702-C0AB-C261-3544-BFDAA370EAD2}"/>
              </a:ext>
            </a:extLst>
          </p:cNvPr>
          <p:cNvGrpSpPr/>
          <p:nvPr/>
        </p:nvGrpSpPr>
        <p:grpSpPr>
          <a:xfrm>
            <a:off x="527444" y="6667700"/>
            <a:ext cx="2739956" cy="569383"/>
            <a:chOff x="478702" y="6051353"/>
            <a:chExt cx="2486748" cy="5167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4CBEB6-99E3-CBFD-6E69-916B728E8EFD}"/>
                </a:ext>
              </a:extLst>
            </p:cNvPr>
            <p:cNvSpPr/>
            <p:nvPr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5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1FA2C-4421-5A3F-795A-F1CAD881961E}"/>
                </a:ext>
              </a:extLst>
            </p:cNvPr>
            <p:cNvSpPr/>
            <p:nvPr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85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7060B-689A-457D-9B86-BD6B7DABBC1D}"/>
                </a:ext>
              </a:extLst>
            </p:cNvPr>
            <p:cNvGrpSpPr/>
            <p:nvPr/>
          </p:nvGrpSpPr>
          <p:grpSpPr>
            <a:xfrm>
              <a:off x="2207222" y="6126177"/>
              <a:ext cx="758228" cy="305665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B9A3428-AAD9-AFD0-CD12-0C07EC833C7E}"/>
                  </a:ext>
                </a:extLst>
              </p:cNvPr>
              <p:cNvSpPr/>
              <p:nvPr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9D7ED9-8B61-7C72-E233-B6AE829F454A}"/>
                  </a:ext>
                </a:extLst>
              </p:cNvPr>
              <p:cNvSpPr/>
              <p:nvPr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B83259-9D1D-76CD-84E0-36988086BBBD}"/>
                  </a:ext>
                </a:extLst>
              </p:cNvPr>
              <p:cNvSpPr/>
              <p:nvPr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9EEA071-DD06-96B3-7185-DD5B90D71E0F}"/>
                  </a:ext>
                </a:extLst>
              </p:cNvPr>
              <p:cNvSpPr/>
              <p:nvPr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E51EB86-843C-49B2-7CD6-54EB8A24F496}"/>
                  </a:ext>
                </a:extLst>
              </p:cNvPr>
              <p:cNvSpPr/>
              <p:nvPr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01070C-A3B2-F8B3-39DE-BA9D02E4B4A0}"/>
                  </a:ext>
                </a:extLst>
              </p:cNvPr>
              <p:cNvSpPr/>
              <p:nvPr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A84CE81-EDDB-E3D9-42B5-7C3A5C90D7BE}"/>
                  </a:ext>
                </a:extLst>
              </p:cNvPr>
              <p:cNvSpPr/>
              <p:nvPr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A11B674-474E-7EA8-3935-8A25BD780AEB}"/>
                  </a:ext>
                </a:extLst>
              </p:cNvPr>
              <p:cNvSpPr/>
              <p:nvPr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3ECA751-1546-A1DB-7C4C-536154996F0D}"/>
                  </a:ext>
                </a:extLst>
              </p:cNvPr>
              <p:cNvSpPr/>
              <p:nvPr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FA27959-9F83-2C35-A592-7F92AA8D0F75}"/>
                  </a:ext>
                </a:extLst>
              </p:cNvPr>
              <p:cNvSpPr/>
              <p:nvPr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201BF7F-2A73-3EA8-13A9-2E169FFF853B}"/>
                  </a:ext>
                </a:extLst>
              </p:cNvPr>
              <p:cNvSpPr/>
              <p:nvPr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64BD42-4D96-1FAA-3B8E-A54C2D48F203}"/>
                  </a:ext>
                </a:extLst>
              </p:cNvPr>
              <p:cNvSpPr/>
              <p:nvPr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C42E269-509E-1846-0E11-189E8881C614}"/>
                  </a:ext>
                </a:extLst>
              </p:cNvPr>
              <p:cNvSpPr/>
              <p:nvPr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</p:grp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04877907-73D2-D1C5-9BA8-DB35CECF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A8DEC3-6254-0459-79AE-549566A00DDD}"/>
                </a:ext>
              </a:extLst>
            </p:cNvPr>
            <p:cNvCxnSpPr/>
            <p:nvPr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0A2D2A9-BB02-56B4-4EAB-B51B41435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712" y="3274488"/>
            <a:ext cx="4841631" cy="559741"/>
          </a:xfrm>
        </p:spPr>
        <p:txBody>
          <a:bodyPr>
            <a:normAutofit/>
          </a:bodyPr>
          <a:lstStyle>
            <a:lvl1pPr>
              <a:defRPr lang="en-US" sz="1985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022BCB8-18DE-0A6E-BE98-C4CD8EB3C8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391" y="3711457"/>
            <a:ext cx="6884631" cy="2336918"/>
          </a:xfrm>
        </p:spPr>
        <p:txBody>
          <a:bodyPr>
            <a:noAutofit/>
          </a:bodyPr>
          <a:lstStyle>
            <a:lvl1pPr>
              <a:defRPr lang="en-US" sz="2978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21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9557" y="399110"/>
            <a:ext cx="11186123" cy="632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316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9555" y="1371021"/>
            <a:ext cx="5683275" cy="316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385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9557" y="399110"/>
            <a:ext cx="11186123" cy="632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316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E1931A40-C6C3-0428-6505-59E0D5D5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57" y="1371021"/>
            <a:ext cx="5776755" cy="316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393B436-FE5F-C440-A0EA-61E0B564264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102715" y="1371021"/>
            <a:ext cx="5683275" cy="3165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8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14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9557" y="399110"/>
            <a:ext cx="11186123" cy="6329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316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498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8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17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2AF02EDD-C7B1-AE56-A8A8-C68A39B0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3425" cy="75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E2DCBF-3B1C-DE53-9375-B649307413D1}"/>
              </a:ext>
            </a:extLst>
          </p:cNvPr>
          <p:cNvSpPr/>
          <p:nvPr/>
        </p:nvSpPr>
        <p:spPr>
          <a:xfrm>
            <a:off x="0" y="0"/>
            <a:ext cx="13433425" cy="7556500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55000"/>
                </a:srgbClr>
              </a:gs>
              <a:gs pos="84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806AD-1F92-498A-141E-52B3A5F6CEA9}"/>
              </a:ext>
            </a:extLst>
          </p:cNvPr>
          <p:cNvGrpSpPr/>
          <p:nvPr/>
        </p:nvGrpSpPr>
        <p:grpSpPr>
          <a:xfrm>
            <a:off x="527444" y="6667700"/>
            <a:ext cx="2739956" cy="569383"/>
            <a:chOff x="478702" y="6051353"/>
            <a:chExt cx="2486748" cy="5167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7A9C15-5837-4DCA-46A9-AEF578C84508}"/>
                </a:ext>
              </a:extLst>
            </p:cNvPr>
            <p:cNvSpPr/>
            <p:nvPr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85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62AE5DF-FF84-6344-996C-F43ADEA01510}"/>
                </a:ext>
              </a:extLst>
            </p:cNvPr>
            <p:cNvSpPr/>
            <p:nvPr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85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F43A33-89F1-455B-4CE9-9310668BEF57}"/>
                </a:ext>
              </a:extLst>
            </p:cNvPr>
            <p:cNvGrpSpPr/>
            <p:nvPr/>
          </p:nvGrpSpPr>
          <p:grpSpPr>
            <a:xfrm>
              <a:off x="2207222" y="6126177"/>
              <a:ext cx="758228" cy="305665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78D5765-4055-7F5A-EF53-6557566E0153}"/>
                  </a:ext>
                </a:extLst>
              </p:cNvPr>
              <p:cNvSpPr/>
              <p:nvPr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E935B8-FB0A-C4D3-B69D-C2AB7649DF25}"/>
                  </a:ext>
                </a:extLst>
              </p:cNvPr>
              <p:cNvSpPr/>
              <p:nvPr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A361628-C2E8-B6B3-D735-9F750CF4160F}"/>
                  </a:ext>
                </a:extLst>
              </p:cNvPr>
              <p:cNvSpPr/>
              <p:nvPr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36B2ABA-9C42-FB2D-4EF6-DC17A28AED94}"/>
                  </a:ext>
                </a:extLst>
              </p:cNvPr>
              <p:cNvSpPr/>
              <p:nvPr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B8BC309-1341-F0C6-3478-D13562D764B9}"/>
                  </a:ext>
                </a:extLst>
              </p:cNvPr>
              <p:cNvSpPr/>
              <p:nvPr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B6011B7-77DA-E084-C36C-BB4BA5C314B5}"/>
                  </a:ext>
                </a:extLst>
              </p:cNvPr>
              <p:cNvSpPr/>
              <p:nvPr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8EDB846-EF96-8D38-BA02-7C1DF3207029}"/>
                  </a:ext>
                </a:extLst>
              </p:cNvPr>
              <p:cNvSpPr/>
              <p:nvPr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ACC95B-4DCD-925F-3E94-B427C926FE23}"/>
                  </a:ext>
                </a:extLst>
              </p:cNvPr>
              <p:cNvSpPr/>
              <p:nvPr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06CE5F9-02AC-06CB-8B73-BC6DCA1C355E}"/>
                  </a:ext>
                </a:extLst>
              </p:cNvPr>
              <p:cNvSpPr/>
              <p:nvPr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F55EFF-3A76-066D-0A79-E9D1705F9A3A}"/>
                  </a:ext>
                </a:extLst>
              </p:cNvPr>
              <p:cNvSpPr/>
              <p:nvPr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9CABB37-050E-F203-F962-666129FE55E5}"/>
                  </a:ext>
                </a:extLst>
              </p:cNvPr>
              <p:cNvSpPr/>
              <p:nvPr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74F1F9A-204E-DB66-C43C-C675C3D6C82C}"/>
                  </a:ext>
                </a:extLst>
              </p:cNvPr>
              <p:cNvSpPr/>
              <p:nvPr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3266433-2C63-658B-8A57-2DE8C1A09C71}"/>
                  </a:ext>
                </a:extLst>
              </p:cNvPr>
              <p:cNvSpPr/>
              <p:nvPr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</p:grpSp>
        <p:pic>
          <p:nvPicPr>
            <p:cNvPr id="9" name="Picture 8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BFB59-6A17-C526-9222-3DA1A80C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796A28-9CDD-1E5F-DE5C-7E138A933C8F}"/>
                </a:ext>
              </a:extLst>
            </p:cNvPr>
            <p:cNvCxnSpPr/>
            <p:nvPr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4D94E2-9F66-DC59-647A-A6461016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773" y="402314"/>
            <a:ext cx="11586330" cy="14605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85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876231" y="193724"/>
            <a:ext cx="2528562" cy="71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16" b="1" i="0">
                <a:solidFill>
                  <a:srgbClr val="857EA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063" y="4231645"/>
            <a:ext cx="940829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17" b="0" i="0">
                <a:solidFill>
                  <a:srgbClr val="919191"/>
                </a:solidFill>
                <a:latin typeface="Arial"/>
                <a:cs typeface="Arial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66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16" b="1" i="0">
                <a:solidFill>
                  <a:srgbClr val="857EA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023" y="1738000"/>
            <a:ext cx="58465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1821" y="1738000"/>
            <a:ext cx="584658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17" b="0" i="0">
                <a:solidFill>
                  <a:srgbClr val="919191"/>
                </a:solidFill>
                <a:latin typeface="Arial"/>
                <a:cs typeface="Arial"/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29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527444" y="6667700"/>
            <a:ext cx="2739956" cy="569383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5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985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985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0385178-7AA6-A713-344C-5EA276C3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8" y="402319"/>
            <a:ext cx="11586330" cy="73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E3157C-7D4D-CE51-9D80-51B12219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548" y="1493808"/>
            <a:ext cx="11586330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0949951-502E-9741-6704-8A64F2C7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7360" y="7003756"/>
            <a:ext cx="3022521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529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eaLnBrk="1" hangingPunct="1">
        <a:defRPr sz="2316"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504188" eaLnBrk="1" hangingPunct="1">
        <a:defRPr>
          <a:latin typeface="+mn-lt"/>
          <a:ea typeface="+mn-ea"/>
          <a:cs typeface="+mn-cs"/>
        </a:defRPr>
      </a:lvl2pPr>
      <a:lvl3pPr marL="1008376" eaLnBrk="1" hangingPunct="1">
        <a:defRPr>
          <a:latin typeface="+mn-lt"/>
          <a:ea typeface="+mn-ea"/>
          <a:cs typeface="+mn-cs"/>
        </a:defRPr>
      </a:lvl3pPr>
      <a:lvl4pPr marL="1512562" eaLnBrk="1" hangingPunct="1">
        <a:defRPr>
          <a:latin typeface="+mn-lt"/>
          <a:ea typeface="+mn-ea"/>
          <a:cs typeface="+mn-cs"/>
        </a:defRPr>
      </a:lvl4pPr>
      <a:lvl5pPr marL="2016750" eaLnBrk="1" hangingPunct="1">
        <a:defRPr>
          <a:latin typeface="+mn-lt"/>
          <a:ea typeface="+mn-ea"/>
          <a:cs typeface="+mn-cs"/>
        </a:defRPr>
      </a:lvl5pPr>
      <a:lvl6pPr marL="2520938" eaLnBrk="1" hangingPunct="1">
        <a:defRPr>
          <a:latin typeface="+mn-lt"/>
          <a:ea typeface="+mn-ea"/>
          <a:cs typeface="+mn-cs"/>
        </a:defRPr>
      </a:lvl6pPr>
      <a:lvl7pPr marL="3025126" eaLnBrk="1" hangingPunct="1">
        <a:defRPr>
          <a:latin typeface="+mn-lt"/>
          <a:ea typeface="+mn-ea"/>
          <a:cs typeface="+mn-cs"/>
        </a:defRPr>
      </a:lvl7pPr>
      <a:lvl8pPr marL="3529313" eaLnBrk="1" hangingPunct="1">
        <a:defRPr>
          <a:latin typeface="+mn-lt"/>
          <a:ea typeface="+mn-ea"/>
          <a:cs typeface="+mn-cs"/>
        </a:defRPr>
      </a:lvl8pPr>
      <a:lvl9pPr marL="40335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504188" eaLnBrk="1" hangingPunct="1">
        <a:defRPr>
          <a:latin typeface="+mn-lt"/>
          <a:ea typeface="+mn-ea"/>
          <a:cs typeface="+mn-cs"/>
        </a:defRPr>
      </a:lvl2pPr>
      <a:lvl3pPr marL="1008376" eaLnBrk="1" hangingPunct="1">
        <a:defRPr>
          <a:latin typeface="+mn-lt"/>
          <a:ea typeface="+mn-ea"/>
          <a:cs typeface="+mn-cs"/>
        </a:defRPr>
      </a:lvl3pPr>
      <a:lvl4pPr marL="1512562" eaLnBrk="1" hangingPunct="1">
        <a:defRPr>
          <a:latin typeface="+mn-lt"/>
          <a:ea typeface="+mn-ea"/>
          <a:cs typeface="+mn-cs"/>
        </a:defRPr>
      </a:lvl4pPr>
      <a:lvl5pPr marL="2016750" eaLnBrk="1" hangingPunct="1">
        <a:defRPr>
          <a:latin typeface="+mn-lt"/>
          <a:ea typeface="+mn-ea"/>
          <a:cs typeface="+mn-cs"/>
        </a:defRPr>
      </a:lvl5pPr>
      <a:lvl6pPr marL="2520938" eaLnBrk="1" hangingPunct="1">
        <a:defRPr>
          <a:latin typeface="+mn-lt"/>
          <a:ea typeface="+mn-ea"/>
          <a:cs typeface="+mn-cs"/>
        </a:defRPr>
      </a:lvl6pPr>
      <a:lvl7pPr marL="3025126" eaLnBrk="1" hangingPunct="1">
        <a:defRPr>
          <a:latin typeface="+mn-lt"/>
          <a:ea typeface="+mn-ea"/>
          <a:cs typeface="+mn-cs"/>
        </a:defRPr>
      </a:lvl7pPr>
      <a:lvl8pPr marL="3529313" eaLnBrk="1" hangingPunct="1">
        <a:defRPr>
          <a:latin typeface="+mn-lt"/>
          <a:ea typeface="+mn-ea"/>
          <a:cs typeface="+mn-cs"/>
        </a:defRPr>
      </a:lvl8pPr>
      <a:lvl9pPr marL="40335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83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5031" y="1184910"/>
            <a:ext cx="6694170" cy="1270"/>
          </a:xfrm>
          <a:custGeom>
            <a:avLst/>
            <a:gdLst/>
            <a:ahLst/>
            <a:cxnLst/>
            <a:rect l="l" t="t" r="r" b="b"/>
            <a:pathLst>
              <a:path w="6694170" h="1269">
                <a:moveTo>
                  <a:pt x="0" y="0"/>
                </a:moveTo>
                <a:lnTo>
                  <a:pt x="6694170" y="1270"/>
                </a:lnTo>
              </a:path>
            </a:pathLst>
          </a:custGeom>
          <a:ln w="9347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913" y="576694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/>
              <a:t>Inspect</a:t>
            </a:r>
            <a:r>
              <a:rPr sz="2400" spc="-105" dirty="0"/>
              <a:t> </a:t>
            </a:r>
            <a:r>
              <a:rPr sz="2400" dirty="0"/>
              <a:t>and</a:t>
            </a:r>
            <a:r>
              <a:rPr sz="2400" spc="-95" dirty="0"/>
              <a:t> </a:t>
            </a:r>
            <a:r>
              <a:rPr sz="2400" dirty="0"/>
              <a:t>Adept</a:t>
            </a:r>
            <a:r>
              <a:rPr sz="2400" spc="-100" dirty="0"/>
              <a:t> </a:t>
            </a:r>
            <a:r>
              <a:rPr sz="2400" dirty="0"/>
              <a:t>at</a:t>
            </a:r>
            <a:r>
              <a:rPr sz="2400" spc="-105" dirty="0"/>
              <a:t> </a:t>
            </a:r>
            <a:r>
              <a:rPr sz="2400" dirty="0"/>
              <a:t>various</a:t>
            </a:r>
            <a:r>
              <a:rPr sz="2400" spc="-95" dirty="0"/>
              <a:t> </a:t>
            </a:r>
            <a:r>
              <a:rPr sz="2400" spc="-10" dirty="0"/>
              <a:t>levels</a:t>
            </a:r>
            <a:endParaRPr sz="24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3792" y="1482034"/>
            <a:ext cx="7485380" cy="5234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442" y="1319535"/>
            <a:ext cx="8949690" cy="5177283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04F603FC-9BDA-951D-AB57-7D48D5427973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SCRUM Framework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26652" y="1410970"/>
            <a:ext cx="7870190" cy="10642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250"/>
              </a:spcBef>
            </a:pPr>
            <a:r>
              <a:rPr dirty="0">
                <a:latin typeface="Calibri"/>
                <a:cs typeface="Calibri"/>
              </a:rPr>
              <a:t>Scrum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 based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Empiricism or</a:t>
            </a:r>
            <a:r>
              <a:rPr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Empirical</a:t>
            </a:r>
            <a:r>
              <a:rPr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</a:t>
            </a:r>
            <a:r>
              <a:rPr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control</a:t>
            </a:r>
            <a:r>
              <a:rPr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theory</a:t>
            </a:r>
            <a:r>
              <a:rPr dirty="0">
                <a:latin typeface="Calibri"/>
                <a:cs typeface="Calibri"/>
              </a:rPr>
              <a:t>.</a:t>
            </a:r>
            <a:r>
              <a:rPr spc="-10" dirty="0">
                <a:latin typeface="Calibri"/>
                <a:cs typeface="Calibri"/>
              </a:rPr>
              <a:t> Empiricism </a:t>
            </a:r>
            <a:r>
              <a:rPr dirty="0">
                <a:latin typeface="Calibri"/>
                <a:cs typeface="Calibri"/>
              </a:rPr>
              <a:t>asserts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knowledge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comes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from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experience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and</a:t>
            </a:r>
            <a:r>
              <a:rPr i="1"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making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decisions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based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what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known.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Scrum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employs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iterative,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incremental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approach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optimize predictability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control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risk.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206" y="3398520"/>
            <a:ext cx="39312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3</a:t>
            </a:r>
            <a:r>
              <a:rPr sz="20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Pillars</a:t>
            </a:r>
            <a:r>
              <a:rPr sz="20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0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Empirical</a:t>
            </a:r>
            <a:r>
              <a:rPr sz="20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</a:t>
            </a:r>
            <a:r>
              <a:rPr sz="20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Control: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7931" y="3752855"/>
            <a:ext cx="106680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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9872" y="3684270"/>
            <a:ext cx="7385050" cy="106426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850389">
              <a:lnSpc>
                <a:spcPts val="2000"/>
              </a:lnSpc>
              <a:spcBef>
                <a:spcPts val="300"/>
              </a:spcBef>
            </a:pPr>
            <a:r>
              <a:rPr dirty="0">
                <a:latin typeface="Calibri"/>
                <a:cs typeface="Calibri"/>
              </a:rPr>
              <a:t>Transparency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-</a:t>
            </a:r>
            <a:r>
              <a:rPr dirty="0">
                <a:latin typeface="Calibri"/>
                <a:cs typeface="Calibri"/>
              </a:rPr>
              <a:t>outcome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visible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those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controlling </a:t>
            </a:r>
            <a:r>
              <a:rPr dirty="0">
                <a:latin typeface="Calibri"/>
                <a:cs typeface="Calibri"/>
              </a:rPr>
              <a:t>Inspection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-</a:t>
            </a:r>
            <a:r>
              <a:rPr dirty="0">
                <a:latin typeface="Calibri"/>
                <a:cs typeface="Calibri"/>
              </a:rPr>
              <a:t>various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aspects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inspected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frequently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ts val="2010"/>
              </a:lnSpc>
            </a:pPr>
            <a:r>
              <a:rPr dirty="0">
                <a:latin typeface="Calibri"/>
                <a:cs typeface="Calibri"/>
              </a:rPr>
              <a:t>Adaptation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-must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adjusted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more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aspects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process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outside acceptable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limits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07931" y="4008125"/>
            <a:ext cx="106680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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7931" y="4262125"/>
            <a:ext cx="106680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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5616739-B091-6550-7ACF-143526818C48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SCRUM: An empirical process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29197" y="1644650"/>
            <a:ext cx="5149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Each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PBIs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should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follow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I.N.V.E.S.T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criteria: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7926" y="203962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68286" y="1955800"/>
            <a:ext cx="1482725" cy="19177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285"/>
              </a:spcBef>
            </a:pPr>
            <a:r>
              <a:rPr sz="2200" spc="-10" dirty="0">
                <a:latin typeface="Calibri"/>
                <a:cs typeface="Calibri"/>
              </a:rPr>
              <a:t>Independent Negotiable Valuable Estimable Small Testable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7926" y="235077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7926" y="266192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7926" y="297434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27926" y="328549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27926" y="359664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6657" y="4136395"/>
            <a:ext cx="3136265" cy="68480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4295" marR="5080" indent="-62230">
              <a:lnSpc>
                <a:spcPts val="2450"/>
              </a:lnSpc>
              <a:spcBef>
                <a:spcPts val="340"/>
              </a:spcBef>
            </a:pPr>
            <a:r>
              <a:rPr sz="2200" dirty="0">
                <a:latin typeface="Calibri"/>
                <a:cs typeface="Calibri"/>
              </a:rPr>
              <a:t>**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Team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does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collaborative grooming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1682" y="2429515"/>
            <a:ext cx="4650658" cy="3952427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37F9CEEB-AA6C-9808-7272-539C285460FA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Product</a:t>
            </a:r>
            <a:r>
              <a:rPr lang="en-US" sz="2400" spc="-170" dirty="0"/>
              <a:t> </a:t>
            </a:r>
            <a:r>
              <a:rPr lang="en-US" sz="2400" dirty="0"/>
              <a:t>Backlog</a:t>
            </a:r>
            <a:r>
              <a:rPr lang="en-US" sz="2400" spc="-155" dirty="0"/>
              <a:t> </a:t>
            </a:r>
            <a:r>
              <a:rPr lang="en-US" sz="2400" dirty="0"/>
              <a:t>Items</a:t>
            </a:r>
            <a:r>
              <a:rPr lang="en-US" sz="2400" spc="-165" dirty="0"/>
              <a:t> </a:t>
            </a:r>
            <a:r>
              <a:rPr lang="en-US" sz="2400" spc="-10" dirty="0"/>
              <a:t>(PBIs) Characteristics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10695" y="2275246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0695" y="2841666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0695" y="3408085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54443" y="3408081"/>
            <a:ext cx="2597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sz="2000" spc="-35" dirty="0">
                <a:latin typeface="Calibri"/>
                <a:cs typeface="Calibri"/>
              </a:rPr>
              <a:t>he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1050" y="2199041"/>
            <a:ext cx="5035550" cy="23126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20066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‘short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statement’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WORK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FOCUSED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during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Sprint.</a:t>
            </a:r>
            <a:endParaRPr sz="2000" dirty="0">
              <a:latin typeface="Calibri"/>
              <a:cs typeface="Calibri"/>
            </a:endParaRPr>
          </a:p>
          <a:p>
            <a:pPr marL="12700" marR="22860">
              <a:lnSpc>
                <a:spcPts val="2230"/>
              </a:lnSpc>
            </a:pPr>
            <a:r>
              <a:rPr sz="2000" dirty="0">
                <a:latin typeface="Calibri"/>
                <a:cs typeface="Calibri"/>
              </a:rPr>
              <a:t>It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contains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Product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Backlog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items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deliver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coherent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function.</a:t>
            </a:r>
            <a:endParaRPr sz="2000" dirty="0">
              <a:latin typeface="Calibri"/>
              <a:cs typeface="Calibri"/>
            </a:endParaRPr>
          </a:p>
          <a:p>
            <a:pPr marL="12700" marR="24130">
              <a:lnSpc>
                <a:spcPts val="2230"/>
              </a:lnSpc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coherence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causes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t </a:t>
            </a: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together.</a:t>
            </a:r>
            <a:endParaRPr sz="2000" dirty="0">
              <a:latin typeface="Calibri"/>
              <a:cs typeface="Calibri"/>
            </a:endParaRPr>
          </a:p>
          <a:p>
            <a:pPr marL="12700" marR="5080">
              <a:lnSpc>
                <a:spcPts val="2230"/>
              </a:lnSpc>
            </a:pP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Team’s,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individual’s,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focus </a:t>
            </a:r>
            <a:r>
              <a:rPr sz="2000" dirty="0">
                <a:latin typeface="Calibri"/>
                <a:cs typeface="Calibri"/>
              </a:rPr>
              <a:t>stays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Goal.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0695" y="3975776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5273" y="795021"/>
            <a:ext cx="3474720" cy="38214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28153" y="4677887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8512" y="4600411"/>
            <a:ext cx="7952105" cy="6146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240"/>
              </a:lnSpc>
              <a:spcBef>
                <a:spcPts val="305"/>
              </a:spcBef>
            </a:pP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gives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flexibility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which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change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backlog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tasks.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10695" y="5379998"/>
            <a:ext cx="8515985" cy="89661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Calibri"/>
                <a:cs typeface="Calibri"/>
              </a:rPr>
              <a:t>NOTE: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turns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different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Development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Team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expected, </a:t>
            </a:r>
            <a:r>
              <a:rPr sz="2000" dirty="0">
                <a:latin typeface="Calibri"/>
                <a:cs typeface="Calibri"/>
              </a:rPr>
              <a:t>they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collaborate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Product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Owner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negotiate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scope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Backlog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Sprint.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A91BCC0-63B7-4FD0-A26C-C5E0D667293C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Sprint Goal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7277" y="1272588"/>
            <a:ext cx="8672232" cy="43255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72937" y="3511555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2021" y="3435355"/>
            <a:ext cx="4182110" cy="89661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increment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sum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Product </a:t>
            </a:r>
            <a:r>
              <a:rPr sz="2000" dirty="0">
                <a:latin typeface="Calibri"/>
                <a:cs typeface="Calibri"/>
              </a:rPr>
              <a:t>Backlog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Items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completed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during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sprint </a:t>
            </a:r>
            <a:r>
              <a:rPr sz="2000" b="1" dirty="0">
                <a:latin typeface="Calibri"/>
                <a:cs typeface="Calibri"/>
              </a:rPr>
              <a:t>and,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previous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sprints.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0436" y="4662175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9522" y="4585970"/>
            <a:ext cx="5551170" cy="6134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Calibri"/>
                <a:cs typeface="Calibri"/>
              </a:rPr>
              <a:t>At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sprint,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Increment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done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according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Scrum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Team's</a:t>
            </a:r>
            <a:r>
              <a:rPr sz="2000" b="1" spc="-2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definition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done</a:t>
            </a:r>
            <a:r>
              <a:rPr sz="2000" spc="-10" dirty="0"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6686" y="5773425"/>
            <a:ext cx="12763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spc="-50" dirty="0">
                <a:latin typeface="Wingdings"/>
                <a:cs typeface="Wingdings"/>
              </a:rPr>
              <a:t>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05772" y="5697220"/>
            <a:ext cx="6814184" cy="6134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2230"/>
              </a:lnSpc>
              <a:spcBef>
                <a:spcPts val="31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increment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usable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condition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regardless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whether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Product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Owner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decides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actually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release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D7B58A0-7686-F162-3BBF-CADE21190C5C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Increment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1A4C6-74B7-6C33-36DE-CD996F8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85" y="1709240"/>
            <a:ext cx="7323455" cy="4138019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B7737AB0-E7C6-E1E7-BCF7-7F4047091D35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SCRUM Development Team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FF6A3C3-9763-0FCA-78CB-8CF18455157F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Product Backlog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5457DE-C377-0F27-3254-898058EB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12" y="1111250"/>
            <a:ext cx="8077200" cy="56441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192349" y="1124719"/>
            <a:ext cx="6807200" cy="5056512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7780">
              <a:spcBef>
                <a:spcPts val="310"/>
              </a:spcBef>
            </a:pPr>
            <a:r>
              <a:rPr sz="1600" b="1" spc="45" dirty="0">
                <a:solidFill>
                  <a:srgbClr val="131315"/>
                </a:solidFill>
                <a:latin typeface="Arial"/>
                <a:cs typeface="Arial"/>
              </a:rPr>
              <a:t>Goal</a:t>
            </a:r>
            <a:endParaRPr sz="1600">
              <a:latin typeface="Arial"/>
              <a:cs typeface="Arial"/>
            </a:endParaRPr>
          </a:p>
          <a:p>
            <a:pPr marL="107314" indent="-81280">
              <a:spcBef>
                <a:spcPts val="220"/>
              </a:spcBef>
              <a:buClr>
                <a:srgbClr val="131315"/>
              </a:buClr>
              <a:buSzPct val="93939"/>
              <a:buChar char="•"/>
              <a:tabLst>
                <a:tab pos="107314" algn="l"/>
              </a:tabLst>
            </a:pPr>
            <a:r>
              <a:rPr sz="1650" spc="95" dirty="0">
                <a:solidFill>
                  <a:srgbClr val="444244"/>
                </a:solidFill>
                <a:latin typeface="Arial"/>
                <a:cs typeface="Arial"/>
              </a:rPr>
              <a:t>Enable</a:t>
            </a:r>
            <a:r>
              <a:rPr sz="1650" spc="2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44244"/>
                </a:solidFill>
                <a:latin typeface="Arial"/>
                <a:cs typeface="Arial"/>
              </a:rPr>
              <a:t>to</a:t>
            </a:r>
            <a:r>
              <a:rPr sz="1650" spc="21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55" dirty="0">
                <a:solidFill>
                  <a:srgbClr val="444244"/>
                </a:solidFill>
                <a:latin typeface="Arial"/>
                <a:cs typeface="Arial"/>
              </a:rPr>
              <a:t>team</a:t>
            </a:r>
            <a:r>
              <a:rPr sz="1650" spc="-6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244"/>
                </a:solidFill>
                <a:latin typeface="Arial"/>
                <a:cs typeface="Arial"/>
              </a:rPr>
              <a:t>to</a:t>
            </a:r>
            <a:r>
              <a:rPr sz="1650" spc="10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444244"/>
                </a:solidFill>
                <a:latin typeface="Arial"/>
                <a:cs typeface="Arial"/>
              </a:rPr>
              <a:t>share</a:t>
            </a:r>
            <a:r>
              <a:rPr sz="1650" spc="-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444244"/>
                </a:solidFill>
                <a:latin typeface="Arial"/>
                <a:cs typeface="Arial"/>
              </a:rPr>
              <a:t>progress</a:t>
            </a:r>
            <a:r>
              <a:rPr sz="1650" spc="-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60" dirty="0">
                <a:solidFill>
                  <a:srgbClr val="444244"/>
                </a:solidFill>
                <a:latin typeface="Arial"/>
                <a:cs typeface="Arial"/>
              </a:rPr>
              <a:t>with</a:t>
            </a:r>
            <a:r>
              <a:rPr sz="1650" spc="-6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44244"/>
                </a:solidFill>
                <a:latin typeface="Arial"/>
                <a:cs typeface="Arial"/>
              </a:rPr>
              <a:t>each</a:t>
            </a:r>
            <a:r>
              <a:rPr sz="1650" spc="7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444244"/>
                </a:solidFill>
                <a:latin typeface="Arial"/>
                <a:cs typeface="Arial"/>
              </a:rPr>
              <a:t>other</a:t>
            </a:r>
            <a:endParaRPr sz="1650">
              <a:latin typeface="Arial"/>
              <a:cs typeface="Arial"/>
            </a:endParaRPr>
          </a:p>
          <a:p>
            <a:pPr marL="110489" indent="-84455">
              <a:spcBef>
                <a:spcPts val="135"/>
              </a:spcBef>
              <a:buClr>
                <a:srgbClr val="131315"/>
              </a:buClr>
              <a:buSzPct val="93939"/>
              <a:buChar char="•"/>
              <a:tabLst>
                <a:tab pos="110489" algn="l"/>
              </a:tabLst>
            </a:pPr>
            <a:r>
              <a:rPr sz="1650" spc="155" dirty="0">
                <a:solidFill>
                  <a:srgbClr val="444244"/>
                </a:solidFill>
                <a:latin typeface="Arial"/>
                <a:cs typeface="Arial"/>
              </a:rPr>
              <a:t>Make</a:t>
            </a:r>
            <a:r>
              <a:rPr sz="1650" spc="114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444244"/>
                </a:solidFill>
                <a:latin typeface="Arial"/>
                <a:cs typeface="Arial"/>
              </a:rPr>
              <a:t>v</a:t>
            </a:r>
            <a:r>
              <a:rPr sz="1650" spc="60" dirty="0">
                <a:solidFill>
                  <a:srgbClr val="131315"/>
                </a:solidFill>
                <a:latin typeface="Arial"/>
                <a:cs typeface="Arial"/>
              </a:rPr>
              <a:t>i</a:t>
            </a:r>
            <a:r>
              <a:rPr sz="1650" spc="60" dirty="0">
                <a:solidFill>
                  <a:srgbClr val="444244"/>
                </a:solidFill>
                <a:latin typeface="Arial"/>
                <a:cs typeface="Arial"/>
              </a:rPr>
              <a:t>sible</a:t>
            </a:r>
            <a:r>
              <a:rPr sz="1650" spc="3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44244"/>
                </a:solidFill>
                <a:latin typeface="Arial"/>
                <a:cs typeface="Arial"/>
              </a:rPr>
              <a:t>blocks</a:t>
            </a:r>
            <a:r>
              <a:rPr sz="1650" spc="1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44244"/>
                </a:solidFill>
                <a:latin typeface="Arial"/>
                <a:cs typeface="Arial"/>
              </a:rPr>
              <a:t>(impediments)</a:t>
            </a:r>
            <a:r>
              <a:rPr sz="1650" spc="21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85" dirty="0">
                <a:solidFill>
                  <a:srgbClr val="444244"/>
                </a:solidFill>
                <a:latin typeface="Arial"/>
                <a:cs typeface="Arial"/>
              </a:rPr>
              <a:t>daily</a:t>
            </a:r>
            <a:r>
              <a:rPr sz="1650" spc="-2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44244"/>
                </a:solidFill>
                <a:latin typeface="Arial"/>
                <a:cs typeface="Arial"/>
              </a:rPr>
              <a:t>for</a:t>
            </a:r>
            <a:r>
              <a:rPr sz="1650" spc="125" dirty="0">
                <a:solidFill>
                  <a:srgbClr val="444244"/>
                </a:solidFill>
                <a:latin typeface="Arial"/>
                <a:cs typeface="Arial"/>
              </a:rPr>
              <a:t> who</a:t>
            </a:r>
            <a:r>
              <a:rPr sz="1650" spc="125" dirty="0">
                <a:solidFill>
                  <a:srgbClr val="131315"/>
                </a:solidFill>
                <a:latin typeface="Arial"/>
                <a:cs typeface="Arial"/>
              </a:rPr>
              <a:t>l</a:t>
            </a:r>
            <a:r>
              <a:rPr sz="1650" spc="125" dirty="0">
                <a:solidFill>
                  <a:srgbClr val="444244"/>
                </a:solidFill>
                <a:latin typeface="Arial"/>
                <a:cs typeface="Arial"/>
              </a:rPr>
              <a:t>e</a:t>
            </a:r>
            <a:r>
              <a:rPr sz="1650" spc="19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35" dirty="0">
                <a:solidFill>
                  <a:srgbClr val="444244"/>
                </a:solidFill>
                <a:latin typeface="Arial"/>
                <a:cs typeface="Arial"/>
              </a:rPr>
              <a:t>team</a:t>
            </a:r>
            <a:r>
              <a:rPr sz="1650" spc="-6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44244"/>
                </a:solidFill>
                <a:latin typeface="Arial"/>
                <a:cs typeface="Arial"/>
              </a:rPr>
              <a:t>to</a:t>
            </a:r>
            <a:r>
              <a:rPr sz="1650" spc="14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444244"/>
                </a:solidFill>
                <a:latin typeface="Arial"/>
                <a:cs typeface="Arial"/>
              </a:rPr>
              <a:t>see</a:t>
            </a:r>
            <a:endParaRPr sz="1650">
              <a:latin typeface="Arial"/>
              <a:cs typeface="Arial"/>
            </a:endParaRPr>
          </a:p>
          <a:p>
            <a:pPr>
              <a:spcBef>
                <a:spcPts val="475"/>
              </a:spcBef>
              <a:buClr>
                <a:srgbClr val="131315"/>
              </a:buClr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12700"/>
            <a:r>
              <a:rPr sz="1600" b="1" spc="75" dirty="0">
                <a:solidFill>
                  <a:srgbClr val="131315"/>
                </a:solidFill>
                <a:latin typeface="Arial"/>
                <a:cs typeface="Arial"/>
              </a:rPr>
              <a:t>Everyone</a:t>
            </a:r>
            <a:r>
              <a:rPr sz="1600" b="1" spc="-5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55" dirty="0">
                <a:solidFill>
                  <a:srgbClr val="131315"/>
                </a:solidFill>
                <a:latin typeface="Arial"/>
                <a:cs typeface="Arial"/>
              </a:rPr>
              <a:t>stand</a:t>
            </a:r>
            <a:r>
              <a:rPr sz="1600" b="1" spc="55" dirty="0">
                <a:solidFill>
                  <a:srgbClr val="2F2F31"/>
                </a:solidFill>
                <a:latin typeface="Arial"/>
                <a:cs typeface="Arial"/>
              </a:rPr>
              <a:t>s</a:t>
            </a:r>
            <a:r>
              <a:rPr sz="1600" b="1" spc="-16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131315"/>
                </a:solidFill>
                <a:latin typeface="Arial"/>
                <a:cs typeface="Arial"/>
              </a:rPr>
              <a:t>in</a:t>
            </a:r>
            <a:r>
              <a:rPr sz="1600" b="1" spc="10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131315"/>
                </a:solidFill>
                <a:latin typeface="Arial"/>
                <a:cs typeface="Arial"/>
              </a:rPr>
              <a:t>a</a:t>
            </a:r>
            <a:r>
              <a:rPr sz="1600" b="1" spc="4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131315"/>
                </a:solidFill>
                <a:latin typeface="Arial"/>
                <a:cs typeface="Arial"/>
              </a:rPr>
              <a:t>circle</a:t>
            </a:r>
            <a:r>
              <a:rPr sz="1600" b="1" spc="-15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00" dirty="0">
                <a:solidFill>
                  <a:srgbClr val="131315"/>
                </a:solidFill>
                <a:latin typeface="Arial"/>
                <a:cs typeface="Arial"/>
              </a:rPr>
              <a:t>and</a:t>
            </a:r>
            <a:r>
              <a:rPr sz="1600" b="1" spc="7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131315"/>
                </a:solidFill>
                <a:latin typeface="Arial"/>
                <a:cs typeface="Arial"/>
              </a:rPr>
              <a:t>reports</a:t>
            </a:r>
            <a:r>
              <a:rPr sz="1600" b="1" spc="-17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131315"/>
                </a:solidFill>
                <a:latin typeface="Arial"/>
                <a:cs typeface="Arial"/>
              </a:rPr>
              <a:t>3</a:t>
            </a:r>
            <a:r>
              <a:rPr sz="1600" b="1" spc="3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31315"/>
                </a:solidFill>
                <a:latin typeface="Arial"/>
                <a:cs typeface="Arial"/>
              </a:rPr>
              <a:t>things</a:t>
            </a:r>
            <a:endParaRPr sz="1600">
              <a:latin typeface="Arial"/>
              <a:cs typeface="Arial"/>
            </a:endParaRPr>
          </a:p>
          <a:p>
            <a:pPr marL="110489" indent="-84455">
              <a:spcBef>
                <a:spcPts val="300"/>
              </a:spcBef>
              <a:buClr>
                <a:srgbClr val="131315"/>
              </a:buClr>
              <a:buSzPct val="93939"/>
              <a:buChar char="•"/>
              <a:tabLst>
                <a:tab pos="110489" algn="l"/>
              </a:tabLst>
            </a:pPr>
            <a:r>
              <a:rPr sz="1650" spc="145" dirty="0">
                <a:solidFill>
                  <a:srgbClr val="444244"/>
                </a:solidFill>
                <a:latin typeface="Arial"/>
                <a:cs typeface="Arial"/>
              </a:rPr>
              <a:t>What</a:t>
            </a:r>
            <a:r>
              <a:rPr sz="1650" spc="33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2F2F31"/>
                </a:solidFill>
                <a:latin typeface="Arial"/>
                <a:cs typeface="Arial"/>
              </a:rPr>
              <a:t>did</a:t>
            </a:r>
            <a:r>
              <a:rPr sz="1650" spc="-4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2F2F31"/>
                </a:solidFill>
                <a:latin typeface="Arial"/>
                <a:cs typeface="Arial"/>
              </a:rPr>
              <a:t>I</a:t>
            </a:r>
            <a:r>
              <a:rPr sz="1650" spc="-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444244"/>
                </a:solidFill>
                <a:latin typeface="Arial"/>
                <a:cs typeface="Arial"/>
              </a:rPr>
              <a:t>do</a:t>
            </a:r>
            <a:r>
              <a:rPr sz="1650" spc="10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244"/>
                </a:solidFill>
                <a:latin typeface="Arial"/>
                <a:cs typeface="Arial"/>
              </a:rPr>
              <a:t>since</a:t>
            </a:r>
            <a:r>
              <a:rPr sz="1650" spc="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2F2F31"/>
                </a:solidFill>
                <a:latin typeface="Arial"/>
                <a:cs typeface="Arial"/>
              </a:rPr>
              <a:t>the</a:t>
            </a:r>
            <a:r>
              <a:rPr sz="1650" spc="34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2F2F31"/>
                </a:solidFill>
                <a:latin typeface="Arial"/>
                <a:cs typeface="Arial"/>
              </a:rPr>
              <a:t>last</a:t>
            </a:r>
            <a:r>
              <a:rPr sz="1650" spc="-7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44244"/>
                </a:solidFill>
                <a:latin typeface="Arial"/>
                <a:cs typeface="Arial"/>
              </a:rPr>
              <a:t>Daily</a:t>
            </a:r>
            <a:r>
              <a:rPr sz="1650" spc="-8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Scrum</a:t>
            </a:r>
            <a:r>
              <a:rPr sz="1650" spc="4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2F2F31"/>
                </a:solidFill>
                <a:latin typeface="Arial"/>
                <a:cs typeface="Arial"/>
              </a:rPr>
              <a:t>Meet</a:t>
            </a:r>
            <a:r>
              <a:rPr sz="1650" spc="110" dirty="0">
                <a:solidFill>
                  <a:srgbClr val="131315"/>
                </a:solidFill>
                <a:latin typeface="Arial"/>
                <a:cs typeface="Arial"/>
              </a:rPr>
              <a:t>i</a:t>
            </a:r>
            <a:r>
              <a:rPr sz="1650" spc="110" dirty="0">
                <a:solidFill>
                  <a:srgbClr val="444244"/>
                </a:solidFill>
                <a:latin typeface="Arial"/>
                <a:cs typeface="Arial"/>
              </a:rPr>
              <a:t>ng?</a:t>
            </a:r>
            <a:endParaRPr sz="1650">
              <a:latin typeface="Arial"/>
              <a:cs typeface="Arial"/>
            </a:endParaRPr>
          </a:p>
          <a:p>
            <a:pPr marL="112395" indent="-86360">
              <a:spcBef>
                <a:spcPts val="130"/>
              </a:spcBef>
              <a:buClr>
                <a:srgbClr val="131315"/>
              </a:buClr>
              <a:buSzPct val="93939"/>
              <a:buChar char="•"/>
              <a:tabLst>
                <a:tab pos="112395" algn="l"/>
              </a:tabLst>
            </a:pPr>
            <a:r>
              <a:rPr sz="1650" spc="165" dirty="0">
                <a:solidFill>
                  <a:srgbClr val="444244"/>
                </a:solidFill>
                <a:latin typeface="Arial"/>
                <a:cs typeface="Arial"/>
              </a:rPr>
              <a:t>What</a:t>
            </a:r>
            <a:r>
              <a:rPr sz="1650" spc="18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30" dirty="0">
                <a:solidFill>
                  <a:srgbClr val="444244"/>
                </a:solidFill>
                <a:latin typeface="Arial"/>
                <a:cs typeface="Arial"/>
              </a:rPr>
              <a:t>will</a:t>
            </a:r>
            <a:r>
              <a:rPr sz="1650" spc="-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2F2F31"/>
                </a:solidFill>
                <a:latin typeface="Arial"/>
                <a:cs typeface="Arial"/>
              </a:rPr>
              <a:t>I</a:t>
            </a:r>
            <a:r>
              <a:rPr sz="1650" spc="-114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444244"/>
                </a:solidFill>
                <a:latin typeface="Arial"/>
                <a:cs typeface="Arial"/>
              </a:rPr>
              <a:t>try</a:t>
            </a:r>
            <a:r>
              <a:rPr sz="1650" spc="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60" dirty="0">
                <a:solidFill>
                  <a:srgbClr val="444244"/>
                </a:solidFill>
                <a:latin typeface="Arial"/>
                <a:cs typeface="Arial"/>
              </a:rPr>
              <a:t>to</a:t>
            </a:r>
            <a:r>
              <a:rPr sz="1650" spc="8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215" dirty="0">
                <a:solidFill>
                  <a:srgbClr val="444244"/>
                </a:solidFill>
                <a:latin typeface="Arial"/>
                <a:cs typeface="Arial"/>
              </a:rPr>
              <a:t>do</a:t>
            </a:r>
            <a:r>
              <a:rPr sz="1650" spc="-21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204" dirty="0">
                <a:solidFill>
                  <a:srgbClr val="444244"/>
                </a:solidFill>
                <a:latin typeface="Arial"/>
                <a:cs typeface="Arial"/>
              </a:rPr>
              <a:t>by</a:t>
            </a:r>
            <a:r>
              <a:rPr sz="1650" spc="-27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75" dirty="0">
                <a:solidFill>
                  <a:srgbClr val="444244"/>
                </a:solidFill>
                <a:latin typeface="Arial"/>
                <a:cs typeface="Arial"/>
              </a:rPr>
              <a:t>the</a:t>
            </a:r>
            <a:r>
              <a:rPr sz="1650" spc="-2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244"/>
                </a:solidFill>
                <a:latin typeface="Arial"/>
                <a:cs typeface="Arial"/>
              </a:rPr>
              <a:t>next</a:t>
            </a:r>
            <a:r>
              <a:rPr sz="1650" spc="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44244"/>
                </a:solidFill>
                <a:latin typeface="Arial"/>
                <a:cs typeface="Arial"/>
              </a:rPr>
              <a:t>Daily</a:t>
            </a:r>
            <a:r>
              <a:rPr sz="1650" spc="-18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Scrum</a:t>
            </a:r>
            <a:r>
              <a:rPr sz="1650" spc="12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44244"/>
                </a:solidFill>
                <a:latin typeface="Arial"/>
                <a:cs typeface="Arial"/>
              </a:rPr>
              <a:t>meeting?</a:t>
            </a:r>
            <a:endParaRPr sz="1650">
              <a:latin typeface="Arial"/>
              <a:cs typeface="Arial"/>
            </a:endParaRPr>
          </a:p>
          <a:p>
            <a:pPr marL="112395" indent="-86360">
              <a:spcBef>
                <a:spcPts val="215"/>
              </a:spcBef>
              <a:buClr>
                <a:srgbClr val="131315"/>
              </a:buClr>
              <a:buSzPct val="93939"/>
              <a:buChar char="•"/>
              <a:tabLst>
                <a:tab pos="112395" algn="l"/>
              </a:tabLst>
            </a:pPr>
            <a:r>
              <a:rPr sz="1650" spc="165" dirty="0">
                <a:solidFill>
                  <a:srgbClr val="444244"/>
                </a:solidFill>
                <a:latin typeface="Arial"/>
                <a:cs typeface="Arial"/>
              </a:rPr>
              <a:t>What</a:t>
            </a:r>
            <a:r>
              <a:rPr sz="1650" spc="204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35" dirty="0">
                <a:solidFill>
                  <a:srgbClr val="444244"/>
                </a:solidFill>
                <a:latin typeface="Arial"/>
                <a:cs typeface="Arial"/>
              </a:rPr>
              <a:t>are</a:t>
            </a:r>
            <a:r>
              <a:rPr sz="1650" spc="-20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85" dirty="0">
                <a:solidFill>
                  <a:srgbClr val="444244"/>
                </a:solidFill>
                <a:latin typeface="Arial"/>
                <a:cs typeface="Arial"/>
              </a:rPr>
              <a:t>my</a:t>
            </a:r>
            <a:r>
              <a:rPr sz="1650" spc="-16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blockade</a:t>
            </a:r>
            <a:r>
              <a:rPr sz="1650" spc="55" dirty="0">
                <a:solidFill>
                  <a:srgbClr val="646466"/>
                </a:solidFill>
                <a:latin typeface="Arial"/>
                <a:cs typeface="Arial"/>
              </a:rPr>
              <a:t>s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  <a:p>
            <a:pPr>
              <a:spcBef>
                <a:spcPts val="475"/>
              </a:spcBef>
              <a:buClr>
                <a:srgbClr val="131315"/>
              </a:buClr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20955"/>
            <a:r>
              <a:rPr sz="1600" b="1" spc="65" dirty="0">
                <a:solidFill>
                  <a:srgbClr val="131315"/>
                </a:solidFill>
                <a:latin typeface="Arial"/>
                <a:cs typeface="Arial"/>
              </a:rPr>
              <a:t>15</a:t>
            </a:r>
            <a:r>
              <a:rPr sz="1600" b="1" spc="9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131315"/>
                </a:solidFill>
                <a:latin typeface="Arial"/>
                <a:cs typeface="Arial"/>
              </a:rPr>
              <a:t>minutes</a:t>
            </a:r>
            <a:r>
              <a:rPr sz="1600" b="1" spc="-5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00" dirty="0">
                <a:solidFill>
                  <a:srgbClr val="131315"/>
                </a:solidFill>
                <a:latin typeface="Arial"/>
                <a:cs typeface="Arial"/>
              </a:rPr>
              <a:t>maximum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540"/>
              </a:spcBef>
            </a:pPr>
            <a:endParaRPr sz="1600">
              <a:latin typeface="Arial"/>
              <a:cs typeface="Arial"/>
            </a:endParaRPr>
          </a:p>
          <a:p>
            <a:pPr marL="22225">
              <a:spcBef>
                <a:spcPts val="5"/>
              </a:spcBef>
            </a:pPr>
            <a:r>
              <a:rPr sz="1600" b="1" spc="125" dirty="0">
                <a:solidFill>
                  <a:srgbClr val="131315"/>
                </a:solidFill>
                <a:latin typeface="Arial"/>
                <a:cs typeface="Arial"/>
              </a:rPr>
              <a:t>No</a:t>
            </a:r>
            <a:r>
              <a:rPr sz="1600" b="1" spc="-1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1315"/>
                </a:solidFill>
                <a:latin typeface="Arial"/>
                <a:cs typeface="Arial"/>
              </a:rPr>
              <a:t>discussion</a:t>
            </a:r>
            <a:r>
              <a:rPr sz="1600" b="1" spc="-10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1315"/>
                </a:solidFill>
                <a:latin typeface="Arial"/>
                <a:cs typeface="Arial"/>
              </a:rPr>
              <a:t>or</a:t>
            </a:r>
            <a:r>
              <a:rPr sz="1600" b="1" spc="23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131315"/>
                </a:solidFill>
                <a:latin typeface="Arial"/>
                <a:cs typeface="Arial"/>
              </a:rPr>
              <a:t>debate</a:t>
            </a:r>
            <a:r>
              <a:rPr sz="1600" b="1" spc="110" dirty="0">
                <a:solidFill>
                  <a:srgbClr val="444244"/>
                </a:solidFill>
                <a:latin typeface="Arial"/>
                <a:cs typeface="Arial"/>
              </a:rPr>
              <a:t>:</a:t>
            </a:r>
            <a:r>
              <a:rPr sz="1600" b="1" spc="-12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131315"/>
                </a:solidFill>
                <a:latin typeface="Arial"/>
                <a:cs typeface="Arial"/>
              </a:rPr>
              <a:t>listening</a:t>
            </a:r>
            <a:r>
              <a:rPr sz="1600" b="1" spc="-17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70" dirty="0">
                <a:solidFill>
                  <a:srgbClr val="131315"/>
                </a:solidFill>
                <a:latin typeface="Arial"/>
                <a:cs typeface="Arial"/>
              </a:rPr>
              <a:t>only</a:t>
            </a:r>
            <a:endParaRPr sz="1600">
              <a:latin typeface="Arial"/>
              <a:cs typeface="Arial"/>
            </a:endParaRPr>
          </a:p>
          <a:p>
            <a:pPr marL="116205" indent="-90170">
              <a:spcBef>
                <a:spcPts val="220"/>
              </a:spcBef>
              <a:buClr>
                <a:srgbClr val="131315"/>
              </a:buClr>
              <a:buSzPct val="93939"/>
              <a:buChar char="•"/>
              <a:tabLst>
                <a:tab pos="116205" algn="l"/>
              </a:tabLst>
            </a:pPr>
            <a:r>
              <a:rPr sz="1650" spc="150" dirty="0">
                <a:solidFill>
                  <a:srgbClr val="444244"/>
                </a:solidFill>
                <a:latin typeface="Arial"/>
                <a:cs typeface="Arial"/>
              </a:rPr>
              <a:t>After</a:t>
            </a:r>
            <a:r>
              <a:rPr sz="1650" spc="14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25" dirty="0">
                <a:solidFill>
                  <a:srgbClr val="444244"/>
                </a:solidFill>
                <a:latin typeface="Arial"/>
                <a:cs typeface="Arial"/>
              </a:rPr>
              <a:t>meeting</a:t>
            </a:r>
            <a:r>
              <a:rPr sz="1650" spc="-6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ends</a:t>
            </a:r>
            <a:r>
              <a:rPr sz="1650" spc="55" dirty="0">
                <a:solidFill>
                  <a:srgbClr val="646466"/>
                </a:solidFill>
                <a:latin typeface="Arial"/>
                <a:cs typeface="Arial"/>
              </a:rPr>
              <a:t>,</a:t>
            </a:r>
            <a:r>
              <a:rPr sz="1650" spc="130" dirty="0">
                <a:solidFill>
                  <a:srgbClr val="646466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244"/>
                </a:solidFill>
                <a:latin typeface="Arial"/>
                <a:cs typeface="Arial"/>
              </a:rPr>
              <a:t>discuss</a:t>
            </a:r>
            <a:r>
              <a:rPr sz="1650" spc="8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244"/>
                </a:solidFill>
                <a:latin typeface="Arial"/>
                <a:cs typeface="Arial"/>
              </a:rPr>
              <a:t>and</a:t>
            </a:r>
            <a:r>
              <a:rPr sz="1650" spc="29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244"/>
                </a:solidFill>
                <a:latin typeface="Arial"/>
                <a:cs typeface="Arial"/>
              </a:rPr>
              <a:t>problem</a:t>
            </a:r>
            <a:r>
              <a:rPr sz="1650" spc="95" dirty="0">
                <a:solidFill>
                  <a:srgbClr val="646466"/>
                </a:solidFill>
                <a:latin typeface="Arial"/>
                <a:cs typeface="Arial"/>
              </a:rPr>
              <a:t>-</a:t>
            </a:r>
            <a:r>
              <a:rPr sz="1650" spc="85" dirty="0">
                <a:solidFill>
                  <a:srgbClr val="444244"/>
                </a:solidFill>
                <a:latin typeface="Arial"/>
                <a:cs typeface="Arial"/>
              </a:rPr>
              <a:t>solv</a:t>
            </a:r>
            <a:r>
              <a:rPr sz="1650" spc="85" dirty="0">
                <a:solidFill>
                  <a:srgbClr val="131315"/>
                </a:solidFill>
                <a:latin typeface="Arial"/>
                <a:cs typeface="Arial"/>
              </a:rPr>
              <a:t>i</a:t>
            </a:r>
            <a:r>
              <a:rPr sz="1650" spc="85" dirty="0">
                <a:solidFill>
                  <a:srgbClr val="444244"/>
                </a:solidFill>
                <a:latin typeface="Arial"/>
                <a:cs typeface="Arial"/>
              </a:rPr>
              <a:t>ng</a:t>
            </a:r>
            <a:r>
              <a:rPr sz="1650" spc="4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44244"/>
                </a:solidFill>
                <a:latin typeface="Arial"/>
                <a:cs typeface="Arial"/>
              </a:rPr>
              <a:t>can</a:t>
            </a:r>
            <a:r>
              <a:rPr sz="1650" spc="2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05" dirty="0">
                <a:solidFill>
                  <a:srgbClr val="444244"/>
                </a:solidFill>
                <a:latin typeface="Arial"/>
                <a:cs typeface="Arial"/>
              </a:rPr>
              <a:t>start</a:t>
            </a:r>
            <a:endParaRPr sz="1650">
              <a:latin typeface="Arial"/>
              <a:cs typeface="Arial"/>
            </a:endParaRPr>
          </a:p>
          <a:p>
            <a:pPr>
              <a:spcBef>
                <a:spcPts val="475"/>
              </a:spcBef>
              <a:buClr>
                <a:srgbClr val="131315"/>
              </a:buClr>
              <a:buFont typeface="Arial"/>
              <a:buChar char="•"/>
            </a:pPr>
            <a:endParaRPr sz="1650">
              <a:latin typeface="Arial"/>
              <a:cs typeface="Arial"/>
            </a:endParaRPr>
          </a:p>
          <a:p>
            <a:pPr marL="12700"/>
            <a:r>
              <a:rPr sz="1600" b="1" spc="65" dirty="0">
                <a:solidFill>
                  <a:srgbClr val="131315"/>
                </a:solidFill>
                <a:latin typeface="Arial"/>
                <a:cs typeface="Arial"/>
              </a:rPr>
              <a:t>Team</a:t>
            </a:r>
            <a:r>
              <a:rPr sz="1600" b="1" spc="-1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131315"/>
                </a:solidFill>
                <a:latin typeface="Arial"/>
                <a:cs typeface="Arial"/>
              </a:rPr>
              <a:t>and</a:t>
            </a:r>
            <a:r>
              <a:rPr sz="1600" b="1" spc="11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1315"/>
                </a:solidFill>
                <a:latin typeface="Arial"/>
                <a:cs typeface="Arial"/>
              </a:rPr>
              <a:t>Scrum</a:t>
            </a:r>
            <a:r>
              <a:rPr sz="1600" b="1" spc="114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30" dirty="0">
                <a:solidFill>
                  <a:srgbClr val="131315"/>
                </a:solidFill>
                <a:latin typeface="Arial"/>
                <a:cs typeface="Arial"/>
              </a:rPr>
              <a:t>Master</a:t>
            </a:r>
            <a:r>
              <a:rPr sz="1600" b="1" spc="-6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70" dirty="0">
                <a:solidFill>
                  <a:srgbClr val="131315"/>
                </a:solidFill>
                <a:latin typeface="Arial"/>
                <a:cs typeface="Arial"/>
              </a:rPr>
              <a:t>only</a:t>
            </a:r>
            <a:endParaRPr sz="1600">
              <a:latin typeface="Arial"/>
              <a:cs typeface="Arial"/>
            </a:endParaRPr>
          </a:p>
          <a:p>
            <a:pPr marL="103505" indent="-81280">
              <a:spcBef>
                <a:spcPts val="300"/>
              </a:spcBef>
              <a:buClr>
                <a:srgbClr val="131315"/>
              </a:buClr>
              <a:buSzPct val="93939"/>
              <a:buChar char="•"/>
              <a:tabLst>
                <a:tab pos="103505" algn="l"/>
              </a:tabLst>
            </a:pPr>
            <a:r>
              <a:rPr sz="1650" spc="60" dirty="0">
                <a:solidFill>
                  <a:srgbClr val="444244"/>
                </a:solidFill>
                <a:latin typeface="Arial"/>
                <a:cs typeface="Arial"/>
              </a:rPr>
              <a:t>Team</a:t>
            </a:r>
            <a:r>
              <a:rPr sz="1650" spc="17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44244"/>
                </a:solidFill>
                <a:latin typeface="Arial"/>
                <a:cs typeface="Arial"/>
              </a:rPr>
              <a:t>can</a:t>
            </a:r>
            <a:r>
              <a:rPr sz="1650" spc="-9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444244"/>
                </a:solidFill>
                <a:latin typeface="Arial"/>
                <a:cs typeface="Arial"/>
              </a:rPr>
              <a:t>invite</a:t>
            </a:r>
            <a:r>
              <a:rPr sz="1650" spc="-5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244"/>
                </a:solidFill>
                <a:latin typeface="Arial"/>
                <a:cs typeface="Arial"/>
              </a:rPr>
              <a:t>PO</a:t>
            </a:r>
            <a:r>
              <a:rPr sz="1650" spc="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244"/>
                </a:solidFill>
                <a:latin typeface="Arial"/>
                <a:cs typeface="Arial"/>
              </a:rPr>
              <a:t>or</a:t>
            </a:r>
            <a:r>
              <a:rPr sz="1650" spc="17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244"/>
                </a:solidFill>
                <a:latin typeface="Arial"/>
                <a:cs typeface="Arial"/>
              </a:rPr>
              <a:t>others</a:t>
            </a:r>
            <a:r>
              <a:rPr sz="1650" spc="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244"/>
                </a:solidFill>
                <a:latin typeface="Arial"/>
                <a:cs typeface="Arial"/>
              </a:rPr>
              <a:t>if</a:t>
            </a:r>
            <a:r>
              <a:rPr sz="1650" spc="9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30" dirty="0">
                <a:solidFill>
                  <a:srgbClr val="2F2F31"/>
                </a:solidFill>
                <a:latin typeface="Arial"/>
                <a:cs typeface="Arial"/>
              </a:rPr>
              <a:t>they</a:t>
            </a:r>
            <a:r>
              <a:rPr sz="1650" spc="60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44244"/>
                </a:solidFill>
                <a:latin typeface="Arial"/>
                <a:cs typeface="Arial"/>
              </a:rPr>
              <a:t>wish</a:t>
            </a:r>
            <a:r>
              <a:rPr sz="1650" spc="80" dirty="0">
                <a:solidFill>
                  <a:srgbClr val="646466"/>
                </a:solidFill>
                <a:latin typeface="Arial"/>
                <a:cs typeface="Arial"/>
              </a:rPr>
              <a:t>,</a:t>
            </a:r>
            <a:r>
              <a:rPr sz="1650" spc="-70" dirty="0">
                <a:solidFill>
                  <a:srgbClr val="646466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2F2F31"/>
                </a:solidFill>
                <a:latin typeface="Arial"/>
                <a:cs typeface="Arial"/>
              </a:rPr>
              <a:t>but</a:t>
            </a:r>
            <a:r>
              <a:rPr sz="1650" spc="29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2F2F31"/>
                </a:solidFill>
                <a:latin typeface="Arial"/>
                <a:cs typeface="Arial"/>
              </a:rPr>
              <a:t>it's</a:t>
            </a:r>
            <a:r>
              <a:rPr sz="1650" spc="-95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50" spc="260" dirty="0">
                <a:solidFill>
                  <a:srgbClr val="444244"/>
                </a:solidFill>
                <a:latin typeface="Arial"/>
                <a:cs typeface="Arial"/>
              </a:rPr>
              <a:t>upto</a:t>
            </a:r>
            <a:r>
              <a:rPr sz="1650" spc="-40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215" dirty="0">
                <a:solidFill>
                  <a:srgbClr val="444244"/>
                </a:solidFill>
                <a:latin typeface="Arial"/>
                <a:cs typeface="Arial"/>
              </a:rPr>
              <a:t>the</a:t>
            </a:r>
            <a:r>
              <a:rPr sz="1650" spc="-215" dirty="0">
                <a:solidFill>
                  <a:srgbClr val="444244"/>
                </a:solidFill>
                <a:latin typeface="Arial"/>
                <a:cs typeface="Arial"/>
              </a:rPr>
              <a:t> </a:t>
            </a:r>
            <a:r>
              <a:rPr sz="1650" spc="135" dirty="0">
                <a:solidFill>
                  <a:srgbClr val="444244"/>
                </a:solidFill>
                <a:latin typeface="Arial"/>
                <a:cs typeface="Arial"/>
              </a:rPr>
              <a:t>team</a:t>
            </a:r>
            <a:endParaRPr sz="1650">
              <a:latin typeface="Arial"/>
              <a:cs typeface="Arial"/>
            </a:endParaRPr>
          </a:p>
          <a:p>
            <a:pPr>
              <a:spcBef>
                <a:spcPts val="475"/>
              </a:spcBef>
            </a:pPr>
            <a:endParaRPr sz="1650">
              <a:latin typeface="Arial"/>
              <a:cs typeface="Arial"/>
            </a:endParaRPr>
          </a:p>
          <a:p>
            <a:pPr marL="17145"/>
            <a:r>
              <a:rPr sz="1600" b="1" spc="100" dirty="0">
                <a:solidFill>
                  <a:srgbClr val="131315"/>
                </a:solidFill>
                <a:latin typeface="Arial"/>
                <a:cs typeface="Arial"/>
              </a:rPr>
              <a:t>After</a:t>
            </a:r>
            <a:r>
              <a:rPr sz="1600" b="1" spc="-5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05" dirty="0">
                <a:solidFill>
                  <a:srgbClr val="131315"/>
                </a:solidFill>
                <a:latin typeface="Arial"/>
                <a:cs typeface="Arial"/>
              </a:rPr>
              <a:t>the</a:t>
            </a:r>
            <a:r>
              <a:rPr sz="1600" b="1" spc="114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90" dirty="0">
                <a:solidFill>
                  <a:srgbClr val="131315"/>
                </a:solidFill>
                <a:latin typeface="Arial"/>
                <a:cs typeface="Arial"/>
              </a:rPr>
              <a:t>meeting,</a:t>
            </a:r>
            <a:r>
              <a:rPr sz="1600" b="1" spc="-6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31315"/>
                </a:solidFill>
                <a:latin typeface="Arial"/>
                <a:cs typeface="Arial"/>
              </a:rPr>
              <a:t>Scrum</a:t>
            </a:r>
            <a:r>
              <a:rPr sz="1600" b="1" spc="8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30" dirty="0">
                <a:solidFill>
                  <a:srgbClr val="131315"/>
                </a:solidFill>
                <a:latin typeface="Arial"/>
                <a:cs typeface="Arial"/>
              </a:rPr>
              <a:t>Master</a:t>
            </a:r>
            <a:r>
              <a:rPr sz="1600" b="1" spc="-130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131315"/>
                </a:solidFill>
                <a:latin typeface="Arial"/>
                <a:cs typeface="Arial"/>
              </a:rPr>
              <a:t>lead</a:t>
            </a:r>
            <a:r>
              <a:rPr sz="1600" b="1" spc="95" dirty="0">
                <a:solidFill>
                  <a:srgbClr val="2F2F31"/>
                </a:solidFill>
                <a:latin typeface="Arial"/>
                <a:cs typeface="Arial"/>
              </a:rPr>
              <a:t>s</a:t>
            </a:r>
            <a:r>
              <a:rPr sz="1600" b="1" spc="-240" dirty="0">
                <a:solidFill>
                  <a:srgbClr val="2F2F31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131315"/>
                </a:solidFill>
                <a:latin typeface="Arial"/>
                <a:cs typeface="Arial"/>
              </a:rPr>
              <a:t>the</a:t>
            </a:r>
            <a:r>
              <a:rPr sz="1600" b="1" spc="18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100" dirty="0">
                <a:solidFill>
                  <a:srgbClr val="131315"/>
                </a:solidFill>
                <a:latin typeface="Arial"/>
                <a:cs typeface="Arial"/>
              </a:rPr>
              <a:t>removal</a:t>
            </a:r>
            <a:r>
              <a:rPr sz="1600" b="1" spc="-12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90" dirty="0">
                <a:solidFill>
                  <a:srgbClr val="131315"/>
                </a:solidFill>
                <a:latin typeface="Arial"/>
                <a:cs typeface="Arial"/>
              </a:rPr>
              <a:t>of</a:t>
            </a:r>
            <a:r>
              <a:rPr sz="1600" b="1" spc="25" dirty="0">
                <a:solidFill>
                  <a:srgbClr val="131315"/>
                </a:solidFill>
                <a:latin typeface="Arial"/>
                <a:cs typeface="Arial"/>
              </a:rPr>
              <a:t> </a:t>
            </a:r>
            <a:r>
              <a:rPr sz="1600" b="1" spc="45" dirty="0">
                <a:solidFill>
                  <a:srgbClr val="131315"/>
                </a:solidFill>
                <a:latin typeface="Arial"/>
                <a:cs typeface="Arial"/>
              </a:rPr>
              <a:t>block</a:t>
            </a:r>
            <a:r>
              <a:rPr sz="1600" b="1" spc="45" dirty="0">
                <a:solidFill>
                  <a:srgbClr val="2F2F31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51AE0A85-DC88-1E5A-381F-C405C9F012E4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Daily Standup (Daily Scrum)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E1421-138D-E3FA-6A68-D0C207C6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7" y="1492052"/>
            <a:ext cx="7734970" cy="4572396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E4DEEDA3-0BD9-5DBB-08AB-3EF107A63150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400" dirty="0"/>
              <a:t>Backlog Refinement Meeting 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525712" y="2254250"/>
            <a:ext cx="6193790" cy="2470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spcBef>
                <a:spcPts val="105"/>
              </a:spcBef>
            </a:pPr>
            <a:r>
              <a:rPr sz="1650" spc="150" dirty="0">
                <a:solidFill>
                  <a:srgbClr val="595959"/>
                </a:solidFill>
                <a:latin typeface="Arial"/>
                <a:cs typeface="Arial"/>
              </a:rPr>
              <a:t>"When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446"/>
                </a:solidFill>
                <a:latin typeface="Arial"/>
                <a:cs typeface="Arial"/>
              </a:rPr>
              <a:t>will</a:t>
            </a:r>
            <a:r>
              <a:rPr sz="1650" spc="5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70" dirty="0">
                <a:solidFill>
                  <a:srgbClr val="444446"/>
                </a:solidFill>
                <a:latin typeface="Arial"/>
                <a:cs typeface="Arial"/>
              </a:rPr>
              <a:t>you</a:t>
            </a:r>
            <a:r>
              <a:rPr sz="1650" spc="-24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44446"/>
                </a:solidFill>
                <a:latin typeface="Arial"/>
                <a:cs typeface="Arial"/>
              </a:rPr>
              <a:t>de</a:t>
            </a:r>
            <a:r>
              <a:rPr sz="1650" spc="75" dirty="0">
                <a:solidFill>
                  <a:srgbClr val="0E0E0F"/>
                </a:solidFill>
                <a:latin typeface="Arial"/>
                <a:cs typeface="Arial"/>
              </a:rPr>
              <a:t>l</a:t>
            </a:r>
            <a:r>
              <a:rPr sz="1650" spc="75" dirty="0">
                <a:solidFill>
                  <a:srgbClr val="444446"/>
                </a:solidFill>
                <a:latin typeface="Arial"/>
                <a:cs typeface="Arial"/>
              </a:rPr>
              <a:t>iver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 the</a:t>
            </a:r>
            <a:r>
              <a:rPr sz="1650" spc="28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44446"/>
                </a:solidFill>
                <a:latin typeface="Arial"/>
                <a:cs typeface="Arial"/>
              </a:rPr>
              <a:t>product?"</a:t>
            </a:r>
            <a:endParaRPr sz="1650" dirty="0">
              <a:latin typeface="Arial"/>
              <a:cs typeface="Arial"/>
            </a:endParaRPr>
          </a:p>
          <a:p>
            <a:pPr>
              <a:spcBef>
                <a:spcPts val="400"/>
              </a:spcBef>
            </a:pPr>
            <a:endParaRPr sz="1650" dirty="0">
              <a:latin typeface="Arial"/>
              <a:cs typeface="Arial"/>
            </a:endParaRPr>
          </a:p>
          <a:p>
            <a:pPr marL="16510"/>
            <a:r>
              <a:rPr sz="1650" spc="135" dirty="0">
                <a:solidFill>
                  <a:srgbClr val="595959"/>
                </a:solidFill>
                <a:latin typeface="Arial"/>
                <a:cs typeface="Arial"/>
              </a:rPr>
              <a:t>"We</a:t>
            </a:r>
            <a:r>
              <a:rPr sz="1650" spc="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446"/>
                </a:solidFill>
                <a:latin typeface="Arial"/>
                <a:cs typeface="Arial"/>
              </a:rPr>
              <a:t>can't</a:t>
            </a:r>
            <a:r>
              <a:rPr sz="1650" spc="-8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05" dirty="0">
                <a:solidFill>
                  <a:srgbClr val="444446"/>
                </a:solidFill>
                <a:latin typeface="Arial"/>
                <a:cs typeface="Arial"/>
              </a:rPr>
              <a:t>answer</a:t>
            </a:r>
            <a:r>
              <a:rPr sz="1650" spc="-4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30" dirty="0">
                <a:solidFill>
                  <a:srgbClr val="444446"/>
                </a:solidFill>
                <a:latin typeface="Arial"/>
                <a:cs typeface="Arial"/>
              </a:rPr>
              <a:t>this</a:t>
            </a:r>
            <a:r>
              <a:rPr sz="1650" spc="-7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446"/>
                </a:solidFill>
                <a:latin typeface="Arial"/>
                <a:cs typeface="Arial"/>
              </a:rPr>
              <a:t>question,</a:t>
            </a:r>
            <a:r>
              <a:rPr sz="1650" spc="3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444446"/>
                </a:solidFill>
                <a:latin typeface="Arial"/>
                <a:cs typeface="Arial"/>
              </a:rPr>
              <a:t>we</a:t>
            </a:r>
            <a:r>
              <a:rPr sz="1650" spc="-1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05" dirty="0">
                <a:solidFill>
                  <a:srgbClr val="444446"/>
                </a:solidFill>
                <a:latin typeface="Arial"/>
                <a:cs typeface="Arial"/>
              </a:rPr>
              <a:t>are</a:t>
            </a:r>
            <a:r>
              <a:rPr sz="1650" spc="-5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444446"/>
                </a:solidFill>
                <a:latin typeface="Arial"/>
                <a:cs typeface="Arial"/>
              </a:rPr>
              <a:t>Agi</a:t>
            </a:r>
            <a:r>
              <a:rPr sz="1650" spc="70" dirty="0">
                <a:solidFill>
                  <a:srgbClr val="0E0E0F"/>
                </a:solidFill>
                <a:latin typeface="Arial"/>
                <a:cs typeface="Arial"/>
              </a:rPr>
              <a:t>l</a:t>
            </a:r>
            <a:r>
              <a:rPr sz="1650" spc="70" dirty="0">
                <a:solidFill>
                  <a:srgbClr val="444446"/>
                </a:solidFill>
                <a:latin typeface="Arial"/>
                <a:cs typeface="Arial"/>
              </a:rPr>
              <a:t>e!"</a:t>
            </a:r>
            <a:endParaRPr sz="1650" dirty="0">
              <a:latin typeface="Arial"/>
              <a:cs typeface="Arial"/>
            </a:endParaRPr>
          </a:p>
          <a:p>
            <a:pPr>
              <a:spcBef>
                <a:spcPts val="125"/>
              </a:spcBef>
            </a:pPr>
            <a:endParaRPr sz="1650" dirty="0">
              <a:latin typeface="Arial"/>
              <a:cs typeface="Arial"/>
            </a:endParaRPr>
          </a:p>
          <a:p>
            <a:pPr marL="12700" marR="43180" indent="3810">
              <a:lnSpc>
                <a:spcPct val="113900"/>
              </a:lnSpc>
            </a:pPr>
            <a:r>
              <a:rPr sz="1650" spc="80" dirty="0">
                <a:solidFill>
                  <a:srgbClr val="696769"/>
                </a:solidFill>
                <a:latin typeface="Arial"/>
                <a:cs typeface="Arial"/>
              </a:rPr>
              <a:t>"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But</a:t>
            </a:r>
            <a:r>
              <a:rPr sz="1650" spc="19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44446"/>
                </a:solidFill>
                <a:latin typeface="Arial"/>
                <a:cs typeface="Arial"/>
              </a:rPr>
              <a:t>you</a:t>
            </a:r>
            <a:r>
              <a:rPr sz="1650" spc="13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313133"/>
                </a:solidFill>
                <a:latin typeface="Arial"/>
                <a:cs typeface="Arial"/>
              </a:rPr>
              <a:t>mu</a:t>
            </a:r>
            <a:r>
              <a:rPr sz="1650" spc="95" dirty="0">
                <a:solidFill>
                  <a:srgbClr val="595959"/>
                </a:solidFill>
                <a:latin typeface="Arial"/>
                <a:cs typeface="Arial"/>
              </a:rPr>
              <a:t>st</a:t>
            </a:r>
            <a:r>
              <a:rPr sz="1650" spc="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44446"/>
                </a:solidFill>
                <a:latin typeface="Arial"/>
                <a:cs typeface="Arial"/>
              </a:rPr>
              <a:t>have</a:t>
            </a:r>
            <a:r>
              <a:rPr sz="1650" spc="-13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444446"/>
                </a:solidFill>
                <a:latin typeface="Arial"/>
                <a:cs typeface="Arial"/>
              </a:rPr>
              <a:t>some</a:t>
            </a:r>
            <a:r>
              <a:rPr sz="1650" spc="-1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idea</a:t>
            </a:r>
            <a:r>
              <a:rPr sz="1650" spc="80" dirty="0">
                <a:solidFill>
                  <a:srgbClr val="696769"/>
                </a:solidFill>
                <a:latin typeface="Arial"/>
                <a:cs typeface="Arial"/>
              </a:rPr>
              <a:t>.</a:t>
            </a:r>
            <a:r>
              <a:rPr sz="1650" spc="60" dirty="0">
                <a:solidFill>
                  <a:srgbClr val="696769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44446"/>
                </a:solidFill>
                <a:latin typeface="Arial"/>
                <a:cs typeface="Arial"/>
              </a:rPr>
              <a:t>At</a:t>
            </a:r>
            <a:r>
              <a:rPr sz="1650" spc="-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313133"/>
                </a:solidFill>
                <a:latin typeface="Arial"/>
                <a:cs typeface="Arial"/>
              </a:rPr>
              <a:t>lea</a:t>
            </a:r>
            <a:r>
              <a:rPr sz="1650" dirty="0">
                <a:solidFill>
                  <a:srgbClr val="595959"/>
                </a:solidFill>
                <a:latin typeface="Arial"/>
                <a:cs typeface="Arial"/>
              </a:rPr>
              <a:t>st</a:t>
            </a:r>
            <a:r>
              <a:rPr sz="1650" spc="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44446"/>
                </a:solidFill>
                <a:latin typeface="Arial"/>
                <a:cs typeface="Arial"/>
              </a:rPr>
              <a:t>give</a:t>
            </a:r>
            <a:r>
              <a:rPr sz="1650" spc="-2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20" dirty="0">
                <a:solidFill>
                  <a:srgbClr val="444446"/>
                </a:solidFill>
                <a:latin typeface="Arial"/>
                <a:cs typeface="Arial"/>
              </a:rPr>
              <a:t>me</a:t>
            </a:r>
            <a:r>
              <a:rPr sz="1650" spc="12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444446"/>
                </a:solidFill>
                <a:latin typeface="Arial"/>
                <a:cs typeface="Arial"/>
              </a:rPr>
              <a:t>a</a:t>
            </a:r>
            <a:r>
              <a:rPr sz="1650" spc="2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44446"/>
                </a:solidFill>
                <a:latin typeface="Arial"/>
                <a:cs typeface="Arial"/>
              </a:rPr>
              <a:t>high-</a:t>
            </a:r>
            <a:r>
              <a:rPr sz="1650" spc="50" dirty="0">
                <a:solidFill>
                  <a:srgbClr val="444446"/>
                </a:solidFill>
                <a:latin typeface="Arial"/>
                <a:cs typeface="Arial"/>
              </a:rPr>
              <a:t>level </a:t>
            </a:r>
            <a:r>
              <a:rPr sz="1650" spc="85" dirty="0">
                <a:solidFill>
                  <a:srgbClr val="444446"/>
                </a:solidFill>
                <a:latin typeface="Arial"/>
                <a:cs typeface="Arial"/>
              </a:rPr>
              <a:t>plan.</a:t>
            </a:r>
            <a:r>
              <a:rPr sz="1650" spc="-2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45" dirty="0">
                <a:solidFill>
                  <a:srgbClr val="444446"/>
                </a:solidFill>
                <a:latin typeface="Arial"/>
                <a:cs typeface="Arial"/>
              </a:rPr>
              <a:t>When</a:t>
            </a:r>
            <a:r>
              <a:rPr sz="165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8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1650" spc="85" dirty="0">
                <a:solidFill>
                  <a:srgbClr val="313133"/>
                </a:solidFill>
                <a:latin typeface="Arial"/>
                <a:cs typeface="Arial"/>
              </a:rPr>
              <a:t>hould</a:t>
            </a:r>
            <a:r>
              <a:rPr sz="1650" spc="60" dirty="0">
                <a:solidFill>
                  <a:srgbClr val="3131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44446"/>
                </a:solidFill>
                <a:latin typeface="Arial"/>
                <a:cs typeface="Arial"/>
              </a:rPr>
              <a:t>I 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expect</a:t>
            </a:r>
            <a:r>
              <a:rPr sz="1650" spc="6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the</a:t>
            </a:r>
            <a:r>
              <a:rPr sz="1650" spc="13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444446"/>
                </a:solidFill>
                <a:latin typeface="Arial"/>
                <a:cs typeface="Arial"/>
              </a:rPr>
              <a:t>re</a:t>
            </a:r>
            <a:r>
              <a:rPr sz="1650" spc="55" dirty="0">
                <a:solidFill>
                  <a:srgbClr val="0E0E0F"/>
                </a:solidFill>
                <a:latin typeface="Arial"/>
                <a:cs typeface="Arial"/>
              </a:rPr>
              <a:t>l</a:t>
            </a:r>
            <a:r>
              <a:rPr sz="1650" spc="55" dirty="0">
                <a:solidFill>
                  <a:srgbClr val="444446"/>
                </a:solidFill>
                <a:latin typeface="Arial"/>
                <a:cs typeface="Arial"/>
              </a:rPr>
              <a:t>ease?"</a:t>
            </a:r>
            <a:endParaRPr sz="1650" dirty="0">
              <a:latin typeface="Arial"/>
              <a:cs typeface="Arial"/>
            </a:endParaRPr>
          </a:p>
          <a:p>
            <a:pPr>
              <a:spcBef>
                <a:spcPts val="200"/>
              </a:spcBef>
            </a:pPr>
            <a:endParaRPr sz="1650" dirty="0">
              <a:latin typeface="Arial"/>
              <a:cs typeface="Arial"/>
            </a:endParaRPr>
          </a:p>
          <a:p>
            <a:pPr marL="13335" marR="5080" indent="3175">
              <a:lnSpc>
                <a:spcPct val="110000"/>
              </a:lnSpc>
              <a:spcBef>
                <a:spcPts val="5"/>
              </a:spcBef>
            </a:pPr>
            <a:r>
              <a:rPr sz="1650" spc="85" dirty="0">
                <a:solidFill>
                  <a:srgbClr val="595959"/>
                </a:solidFill>
                <a:latin typeface="Arial"/>
                <a:cs typeface="Arial"/>
              </a:rPr>
              <a:t>"We</a:t>
            </a:r>
            <a:r>
              <a:rPr sz="1650" spc="85" dirty="0">
                <a:solidFill>
                  <a:srgbClr val="313133"/>
                </a:solidFill>
                <a:latin typeface="Arial"/>
                <a:cs typeface="Arial"/>
              </a:rPr>
              <a:t>ll</a:t>
            </a:r>
            <a:r>
              <a:rPr sz="1650" spc="85" dirty="0">
                <a:solidFill>
                  <a:srgbClr val="595959"/>
                </a:solidFill>
                <a:latin typeface="Arial"/>
                <a:cs typeface="Arial"/>
              </a:rPr>
              <a:t>,</a:t>
            </a:r>
            <a:r>
              <a:rPr sz="1650" spc="1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44446"/>
                </a:solidFill>
                <a:latin typeface="Arial"/>
                <a:cs typeface="Arial"/>
              </a:rPr>
              <a:t>you</a:t>
            </a:r>
            <a:r>
              <a:rPr sz="1650" spc="-2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446"/>
                </a:solidFill>
                <a:latin typeface="Arial"/>
                <a:cs typeface="Arial"/>
              </a:rPr>
              <a:t>know,</a:t>
            </a:r>
            <a:r>
              <a:rPr sz="1650" spc="-8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313133"/>
                </a:solidFill>
                <a:latin typeface="Arial"/>
                <a:cs typeface="Arial"/>
              </a:rPr>
              <a:t>In</a:t>
            </a:r>
            <a:r>
              <a:rPr sz="1650" spc="10" dirty="0">
                <a:solidFill>
                  <a:srgbClr val="313133"/>
                </a:solidFill>
                <a:latin typeface="Arial"/>
                <a:cs typeface="Arial"/>
              </a:rPr>
              <a:t> </a:t>
            </a:r>
            <a:r>
              <a:rPr sz="1650" spc="85" dirty="0">
                <a:solidFill>
                  <a:srgbClr val="444446"/>
                </a:solidFill>
                <a:latin typeface="Arial"/>
                <a:cs typeface="Arial"/>
              </a:rPr>
              <a:t>the</a:t>
            </a:r>
            <a:r>
              <a:rPr sz="1650" spc="20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20" dirty="0">
                <a:solidFill>
                  <a:srgbClr val="444446"/>
                </a:solidFill>
                <a:latin typeface="Arial"/>
                <a:cs typeface="Arial"/>
              </a:rPr>
              <a:t>future.</a:t>
            </a:r>
            <a:r>
              <a:rPr sz="1650" spc="-9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446"/>
                </a:solidFill>
                <a:latin typeface="Arial"/>
                <a:cs typeface="Arial"/>
              </a:rPr>
              <a:t>That's</a:t>
            </a:r>
            <a:r>
              <a:rPr sz="1650" spc="1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446"/>
                </a:solidFill>
                <a:latin typeface="Arial"/>
                <a:cs typeface="Arial"/>
              </a:rPr>
              <a:t>the</a:t>
            </a:r>
            <a:r>
              <a:rPr sz="1650" spc="8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44446"/>
                </a:solidFill>
                <a:latin typeface="Arial"/>
                <a:cs typeface="Arial"/>
              </a:rPr>
              <a:t>best</a:t>
            </a:r>
            <a:r>
              <a:rPr sz="1650" spc="4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444446"/>
                </a:solidFill>
                <a:latin typeface="Arial"/>
                <a:cs typeface="Arial"/>
              </a:rPr>
              <a:t>I</a:t>
            </a:r>
            <a:r>
              <a:rPr sz="1650" spc="-2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55" dirty="0">
                <a:solidFill>
                  <a:srgbClr val="595959"/>
                </a:solidFill>
                <a:latin typeface="Arial"/>
                <a:cs typeface="Arial"/>
              </a:rPr>
              <a:t>c</a:t>
            </a:r>
            <a:r>
              <a:rPr sz="1650" spc="55" dirty="0">
                <a:solidFill>
                  <a:srgbClr val="313133"/>
                </a:solidFill>
                <a:latin typeface="Arial"/>
                <a:cs typeface="Arial"/>
              </a:rPr>
              <a:t>an</a:t>
            </a:r>
            <a:r>
              <a:rPr sz="1650" spc="-5" dirty="0">
                <a:solidFill>
                  <a:srgbClr val="313133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444446"/>
                </a:solidFill>
                <a:latin typeface="Arial"/>
                <a:cs typeface="Arial"/>
              </a:rPr>
              <a:t>guess</a:t>
            </a:r>
            <a:r>
              <a:rPr sz="1650" spc="-45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444446"/>
                </a:solidFill>
                <a:latin typeface="Arial"/>
                <a:cs typeface="Arial"/>
              </a:rPr>
              <a:t>at </a:t>
            </a:r>
            <a:r>
              <a:rPr sz="1650" spc="114" dirty="0">
                <a:solidFill>
                  <a:srgbClr val="444446"/>
                </a:solidFill>
                <a:latin typeface="Arial"/>
                <a:cs typeface="Arial"/>
              </a:rPr>
              <a:t>this</a:t>
            </a:r>
            <a:r>
              <a:rPr sz="1650" spc="-60" dirty="0">
                <a:solidFill>
                  <a:srgbClr val="444446"/>
                </a:solidFill>
                <a:latin typeface="Arial"/>
                <a:cs typeface="Arial"/>
              </a:rPr>
              <a:t> </a:t>
            </a:r>
            <a:r>
              <a:rPr sz="1650" spc="135" dirty="0">
                <a:solidFill>
                  <a:srgbClr val="444446"/>
                </a:solidFill>
                <a:latin typeface="Arial"/>
                <a:cs typeface="Arial"/>
              </a:rPr>
              <a:t>point"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5308DEA-83F5-EE92-10DE-FBDE22AE3F2E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Release Planning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442" y="1319535"/>
            <a:ext cx="8949690" cy="5177283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D6D01AB2-A7D8-26CF-7C59-F8B589E44359}"/>
              </a:ext>
            </a:extLst>
          </p:cNvPr>
          <p:cNvSpPr txBox="1">
            <a:spLocks/>
          </p:cNvSpPr>
          <p:nvPr/>
        </p:nvSpPr>
        <p:spPr>
          <a:xfrm>
            <a:off x="696913" y="576694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SCRUM Framework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77912" y="1797050"/>
            <a:ext cx="8724900" cy="30422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 indent="-335280">
              <a:lnSpc>
                <a:spcPts val="2870"/>
              </a:lnSpc>
              <a:buSzPct val="184848"/>
              <a:buChar char="□"/>
              <a:tabLst>
                <a:tab pos="347980" algn="l"/>
              </a:tabLst>
            </a:pP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A</a:t>
            </a:r>
            <a:r>
              <a:rPr sz="1650" spc="1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13F42"/>
                </a:solidFill>
                <a:latin typeface="Arial"/>
                <a:cs typeface="Arial"/>
              </a:rPr>
              <a:t>high-</a:t>
            </a:r>
            <a:r>
              <a:rPr sz="1650" spc="70" dirty="0">
                <a:solidFill>
                  <a:srgbClr val="413F42"/>
                </a:solidFill>
                <a:latin typeface="Arial"/>
                <a:cs typeface="Arial"/>
              </a:rPr>
              <a:t>level</a:t>
            </a:r>
            <a:r>
              <a:rPr sz="1650" spc="9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25" dirty="0">
                <a:solidFill>
                  <a:srgbClr val="413F42"/>
                </a:solidFill>
                <a:latin typeface="Arial"/>
                <a:cs typeface="Arial"/>
              </a:rPr>
              <a:t>roadmap</a:t>
            </a:r>
            <a:r>
              <a:rPr sz="1650" spc="-4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65" dirty="0">
                <a:solidFill>
                  <a:srgbClr val="413F42"/>
                </a:solidFill>
                <a:latin typeface="Arial"/>
                <a:cs typeface="Arial"/>
              </a:rPr>
              <a:t>that</a:t>
            </a:r>
            <a:r>
              <a:rPr sz="1650" spc="-3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13F42"/>
                </a:solidFill>
                <a:latin typeface="Arial"/>
                <a:cs typeface="Arial"/>
              </a:rPr>
              <a:t>forecasts</a:t>
            </a:r>
            <a:r>
              <a:rPr sz="1650" spc="4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220" dirty="0">
                <a:solidFill>
                  <a:srgbClr val="545456"/>
                </a:solidFill>
                <a:latin typeface="Arial"/>
                <a:cs typeface="Arial"/>
              </a:rPr>
              <a:t>-</a:t>
            </a:r>
            <a:r>
              <a:rPr sz="1650" spc="395" dirty="0">
                <a:solidFill>
                  <a:srgbClr val="545456"/>
                </a:solidFill>
                <a:latin typeface="Arial"/>
                <a:cs typeface="Arial"/>
              </a:rPr>
              <a:t>when</a:t>
            </a:r>
            <a:r>
              <a:rPr sz="1650" spc="-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204" dirty="0">
                <a:solidFill>
                  <a:srgbClr val="413F42"/>
                </a:solidFill>
                <a:latin typeface="Arial"/>
                <a:cs typeface="Arial"/>
              </a:rPr>
              <a:t>wewill</a:t>
            </a:r>
            <a:r>
              <a:rPr sz="1650" spc="1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85" dirty="0">
                <a:solidFill>
                  <a:srgbClr val="413F42"/>
                </a:solidFill>
                <a:latin typeface="Arial"/>
                <a:cs typeface="Arial"/>
              </a:rPr>
              <a:t>do</a:t>
            </a:r>
            <a:r>
              <a:rPr sz="1650" spc="-3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413F42"/>
                </a:solidFill>
                <a:latin typeface="Arial"/>
                <a:cs typeface="Arial"/>
              </a:rPr>
              <a:t>what.</a:t>
            </a:r>
            <a:endParaRPr sz="1650" dirty="0">
              <a:latin typeface="Arial"/>
              <a:cs typeface="Arial"/>
            </a:endParaRPr>
          </a:p>
          <a:p>
            <a:pPr marL="347345" indent="-334645">
              <a:spcBef>
                <a:spcPts val="660"/>
              </a:spcBef>
              <a:buSzPct val="184848"/>
              <a:buChar char="□"/>
              <a:tabLst>
                <a:tab pos="347345" algn="l"/>
              </a:tabLst>
            </a:pPr>
            <a:r>
              <a:rPr sz="1650" spc="120" dirty="0">
                <a:solidFill>
                  <a:srgbClr val="413F42"/>
                </a:solidFill>
                <a:latin typeface="Arial"/>
                <a:cs typeface="Arial"/>
              </a:rPr>
              <a:t>Owned</a:t>
            </a:r>
            <a:r>
              <a:rPr sz="1650" spc="8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13F42"/>
                </a:solidFill>
                <a:latin typeface="Arial"/>
                <a:cs typeface="Arial"/>
              </a:rPr>
              <a:t>by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rgbClr val="413F42"/>
                </a:solidFill>
                <a:latin typeface="Arial"/>
                <a:cs typeface="Arial"/>
              </a:rPr>
              <a:t>PO</a:t>
            </a:r>
            <a:endParaRPr sz="1650" dirty="0">
              <a:latin typeface="Arial"/>
              <a:cs typeface="Arial"/>
            </a:endParaRPr>
          </a:p>
          <a:p>
            <a:pPr marL="346710" indent="-332740">
              <a:spcBef>
                <a:spcPts val="815"/>
              </a:spcBef>
              <a:buClr>
                <a:srgbClr val="2A2A2A"/>
              </a:buClr>
              <a:buSzPct val="175757"/>
              <a:buChar char="□"/>
              <a:tabLst>
                <a:tab pos="346710" algn="l"/>
              </a:tabLst>
            </a:pPr>
            <a:r>
              <a:rPr sz="1650" spc="80" dirty="0">
                <a:solidFill>
                  <a:srgbClr val="413F42"/>
                </a:solidFill>
                <a:latin typeface="Arial"/>
                <a:cs typeface="Arial"/>
              </a:rPr>
              <a:t>Only</a:t>
            </a:r>
            <a:r>
              <a:rPr sz="1650" spc="1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PO</a:t>
            </a:r>
            <a:r>
              <a:rPr sz="1650" spc="-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can</a:t>
            </a:r>
            <a:r>
              <a:rPr sz="1650" spc="19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13F42"/>
                </a:solidFill>
                <a:latin typeface="Arial"/>
                <a:cs typeface="Arial"/>
              </a:rPr>
              <a:t>prioritize</a:t>
            </a:r>
            <a:r>
              <a:rPr sz="1650" spc="7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413F42"/>
                </a:solidFill>
                <a:latin typeface="Arial"/>
                <a:cs typeface="Arial"/>
              </a:rPr>
              <a:t>Backlog</a:t>
            </a:r>
            <a:endParaRPr sz="1650" dirty="0">
              <a:latin typeface="Arial"/>
              <a:cs typeface="Arial"/>
            </a:endParaRPr>
          </a:p>
          <a:p>
            <a:pPr marL="341630" indent="-328930">
              <a:spcBef>
                <a:spcPts val="855"/>
              </a:spcBef>
              <a:buSzPct val="184848"/>
              <a:buChar char="□"/>
              <a:tabLst>
                <a:tab pos="341630" algn="l"/>
              </a:tabLst>
            </a:pPr>
            <a:r>
              <a:rPr sz="1650" spc="70" dirty="0">
                <a:solidFill>
                  <a:srgbClr val="413F42"/>
                </a:solidFill>
                <a:latin typeface="Arial"/>
                <a:cs typeface="Arial"/>
              </a:rPr>
              <a:t>Dependencies</a:t>
            </a:r>
            <a:r>
              <a:rPr sz="1650" spc="18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413F42"/>
                </a:solidFill>
                <a:latin typeface="Arial"/>
                <a:cs typeface="Arial"/>
              </a:rPr>
              <a:t>are</a:t>
            </a:r>
            <a:r>
              <a:rPr sz="1650" spc="10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545456"/>
                </a:solidFill>
                <a:latin typeface="Arial"/>
                <a:cs typeface="Arial"/>
              </a:rPr>
              <a:t>offere</a:t>
            </a:r>
            <a:r>
              <a:rPr sz="1650" spc="90" dirty="0">
                <a:solidFill>
                  <a:srgbClr val="2A2A2A"/>
                </a:solidFill>
                <a:latin typeface="Arial"/>
                <a:cs typeface="Arial"/>
              </a:rPr>
              <a:t>d</a:t>
            </a:r>
            <a:r>
              <a:rPr sz="1650" spc="10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13F42"/>
                </a:solidFill>
                <a:latin typeface="Arial"/>
                <a:cs typeface="Arial"/>
              </a:rPr>
              <a:t>by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13F42"/>
                </a:solidFill>
                <a:latin typeface="Arial"/>
                <a:cs typeface="Arial"/>
              </a:rPr>
              <a:t>the</a:t>
            </a:r>
            <a:r>
              <a:rPr sz="1650" spc="16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20" dirty="0">
                <a:solidFill>
                  <a:srgbClr val="2A2A2A"/>
                </a:solidFill>
                <a:latin typeface="Arial"/>
                <a:cs typeface="Arial"/>
              </a:rPr>
              <a:t>team</a:t>
            </a:r>
            <a:r>
              <a:rPr sz="1650" spc="120" dirty="0">
                <a:solidFill>
                  <a:srgbClr val="545456"/>
                </a:solidFill>
                <a:latin typeface="Arial"/>
                <a:cs typeface="Arial"/>
              </a:rPr>
              <a:t>,</a:t>
            </a:r>
            <a:r>
              <a:rPr sz="1650" spc="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30" dirty="0">
                <a:solidFill>
                  <a:srgbClr val="413F42"/>
                </a:solidFill>
                <a:latin typeface="Arial"/>
                <a:cs typeface="Arial"/>
              </a:rPr>
              <a:t>must</a:t>
            </a:r>
            <a:r>
              <a:rPr sz="1650" spc="-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40" dirty="0">
                <a:solidFill>
                  <a:srgbClr val="413F42"/>
                </a:solidFill>
                <a:latin typeface="Arial"/>
                <a:cs typeface="Arial"/>
              </a:rPr>
              <a:t>be</a:t>
            </a:r>
            <a:r>
              <a:rPr sz="1650" spc="-114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0" dirty="0">
                <a:solidFill>
                  <a:srgbClr val="545456"/>
                </a:solidFill>
                <a:latin typeface="Arial"/>
                <a:cs typeface="Arial"/>
              </a:rPr>
              <a:t>cons</a:t>
            </a:r>
            <a:r>
              <a:rPr sz="1650" spc="60" dirty="0">
                <a:solidFill>
                  <a:srgbClr val="2A2A2A"/>
                </a:solidFill>
                <a:latin typeface="Arial"/>
                <a:cs typeface="Arial"/>
              </a:rPr>
              <a:t>idered</a:t>
            </a:r>
            <a:endParaRPr sz="1650" dirty="0">
              <a:latin typeface="Arial"/>
              <a:cs typeface="Arial"/>
            </a:endParaRPr>
          </a:p>
          <a:p>
            <a:pPr marL="344805" marR="5080" indent="-331470">
              <a:lnSpc>
                <a:spcPct val="95200"/>
              </a:lnSpc>
              <a:spcBef>
                <a:spcPts val="980"/>
              </a:spcBef>
              <a:buClr>
                <a:srgbClr val="0C0C0E"/>
              </a:buClr>
              <a:buSzPct val="175757"/>
              <a:buChar char="□"/>
              <a:tabLst>
                <a:tab pos="346075" algn="l"/>
              </a:tabLst>
            </a:pPr>
            <a:r>
              <a:rPr sz="1650" spc="55" dirty="0">
                <a:solidFill>
                  <a:srgbClr val="413F42"/>
                </a:solidFill>
                <a:latin typeface="Arial"/>
                <a:cs typeface="Arial"/>
              </a:rPr>
              <a:t>Ve</a:t>
            </a:r>
            <a:r>
              <a:rPr sz="1650" spc="55" dirty="0">
                <a:solidFill>
                  <a:srgbClr val="0C0C0E"/>
                </a:solidFill>
                <a:latin typeface="Arial"/>
                <a:cs typeface="Arial"/>
              </a:rPr>
              <a:t>l</a:t>
            </a:r>
            <a:r>
              <a:rPr sz="1650" spc="55" dirty="0">
                <a:solidFill>
                  <a:srgbClr val="413F42"/>
                </a:solidFill>
                <a:latin typeface="Arial"/>
                <a:cs typeface="Arial"/>
              </a:rPr>
              <a:t>ocity</a:t>
            </a:r>
            <a:r>
              <a:rPr sz="1650" spc="12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50" dirty="0">
                <a:solidFill>
                  <a:srgbClr val="545456"/>
                </a:solidFill>
                <a:latin typeface="Arial"/>
                <a:cs typeface="Arial"/>
              </a:rPr>
              <a:t>(average</a:t>
            </a:r>
            <a:r>
              <a:rPr sz="1650" spc="-1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55" dirty="0">
                <a:solidFill>
                  <a:srgbClr val="413F42"/>
                </a:solidFill>
                <a:latin typeface="Arial"/>
                <a:cs typeface="Arial"/>
              </a:rPr>
              <a:t>output</a:t>
            </a:r>
            <a:r>
              <a:rPr sz="1650" spc="13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65" dirty="0">
                <a:solidFill>
                  <a:srgbClr val="413F42"/>
                </a:solidFill>
                <a:latin typeface="Arial"/>
                <a:cs typeface="Arial"/>
              </a:rPr>
              <a:t>per</a:t>
            </a:r>
            <a:r>
              <a:rPr sz="1650" spc="-15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545456"/>
                </a:solidFill>
                <a:latin typeface="Arial"/>
                <a:cs typeface="Arial"/>
              </a:rPr>
              <a:t>spri</a:t>
            </a:r>
            <a:r>
              <a:rPr sz="1650" spc="114" dirty="0">
                <a:solidFill>
                  <a:srgbClr val="2A2A2A"/>
                </a:solidFill>
                <a:latin typeface="Arial"/>
                <a:cs typeface="Arial"/>
              </a:rPr>
              <a:t>nt</a:t>
            </a:r>
            <a:r>
              <a:rPr sz="1650" spc="114" dirty="0">
                <a:solidFill>
                  <a:srgbClr val="545456"/>
                </a:solidFill>
                <a:latin typeface="Arial"/>
                <a:cs typeface="Arial"/>
              </a:rPr>
              <a:t>)</a:t>
            </a:r>
            <a:r>
              <a:rPr sz="1650" spc="-7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05" dirty="0">
                <a:solidFill>
                  <a:srgbClr val="413F42"/>
                </a:solidFill>
                <a:latin typeface="Arial"/>
                <a:cs typeface="Arial"/>
              </a:rPr>
              <a:t>is</a:t>
            </a:r>
            <a:r>
              <a:rPr sz="1650" spc="-21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13F42"/>
                </a:solidFill>
                <a:latin typeface="Arial"/>
                <a:cs typeface="Arial"/>
              </a:rPr>
              <a:t>required</a:t>
            </a:r>
            <a:r>
              <a:rPr sz="1650" spc="17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13F42"/>
                </a:solidFill>
                <a:latin typeface="Arial"/>
                <a:cs typeface="Arial"/>
              </a:rPr>
              <a:t>to</a:t>
            </a:r>
            <a:r>
              <a:rPr sz="1650" spc="1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45" dirty="0">
                <a:solidFill>
                  <a:srgbClr val="413F42"/>
                </a:solidFill>
                <a:latin typeface="Arial"/>
                <a:cs typeface="Arial"/>
              </a:rPr>
              <a:t>know</a:t>
            </a:r>
            <a:r>
              <a:rPr sz="1650" spc="-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55" dirty="0">
                <a:solidFill>
                  <a:srgbClr val="413F42"/>
                </a:solidFill>
                <a:latin typeface="Arial"/>
                <a:cs typeface="Arial"/>
              </a:rPr>
              <a:t>how</a:t>
            </a:r>
            <a:r>
              <a:rPr sz="1650" spc="3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45" dirty="0">
                <a:solidFill>
                  <a:srgbClr val="413F42"/>
                </a:solidFill>
                <a:latin typeface="Arial"/>
                <a:cs typeface="Arial"/>
              </a:rPr>
              <a:t>much</a:t>
            </a:r>
            <a:r>
              <a:rPr sz="1650" spc="-8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13F42"/>
                </a:solidFill>
                <a:latin typeface="Arial"/>
                <a:cs typeface="Arial"/>
              </a:rPr>
              <a:t>to</a:t>
            </a:r>
            <a:r>
              <a:rPr sz="1650" spc="17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413F42"/>
                </a:solidFill>
                <a:latin typeface="Arial"/>
                <a:cs typeface="Arial"/>
              </a:rPr>
              <a:t>forecast</a:t>
            </a:r>
            <a:r>
              <a:rPr sz="1650" spc="1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35" dirty="0">
                <a:solidFill>
                  <a:srgbClr val="413F42"/>
                </a:solidFill>
                <a:latin typeface="Arial"/>
                <a:cs typeface="Arial"/>
              </a:rPr>
              <a:t>for 	</a:t>
            </a:r>
            <a:r>
              <a:rPr sz="1650" spc="125" dirty="0">
                <a:solidFill>
                  <a:srgbClr val="413F42"/>
                </a:solidFill>
                <a:latin typeface="Arial"/>
                <a:cs typeface="Arial"/>
              </a:rPr>
              <a:t>future</a:t>
            </a:r>
            <a:r>
              <a:rPr sz="1650" spc="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13F42"/>
                </a:solidFill>
                <a:latin typeface="Arial"/>
                <a:cs typeface="Arial"/>
              </a:rPr>
              <a:t>sprints</a:t>
            </a:r>
            <a:endParaRPr sz="1650" dirty="0">
              <a:latin typeface="Arial"/>
              <a:cs typeface="Arial"/>
            </a:endParaRPr>
          </a:p>
          <a:p>
            <a:pPr marL="337820" marR="390525" indent="-325755">
              <a:lnSpc>
                <a:spcPct val="97400"/>
              </a:lnSpc>
              <a:spcBef>
                <a:spcPts val="1040"/>
              </a:spcBef>
              <a:buSzPct val="184848"/>
              <a:buChar char="□"/>
              <a:tabLst>
                <a:tab pos="339090" algn="l"/>
              </a:tabLst>
            </a:pPr>
            <a:r>
              <a:rPr sz="1650" spc="55" dirty="0">
                <a:solidFill>
                  <a:srgbClr val="413F42"/>
                </a:solidFill>
                <a:latin typeface="Arial"/>
                <a:cs typeface="Arial"/>
              </a:rPr>
              <a:t>It</a:t>
            </a:r>
            <a:r>
              <a:rPr sz="1650" spc="204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545456"/>
                </a:solidFill>
                <a:latin typeface="Arial"/>
                <a:cs typeface="Arial"/>
              </a:rPr>
              <a:t>should</a:t>
            </a:r>
            <a:r>
              <a:rPr sz="1650" spc="5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413F42"/>
                </a:solidFill>
                <a:latin typeface="Arial"/>
                <a:cs typeface="Arial"/>
              </a:rPr>
              <a:t>be</a:t>
            </a:r>
            <a:r>
              <a:rPr sz="1650" spc="-2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as</a:t>
            </a:r>
            <a:r>
              <a:rPr sz="1650" spc="-1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413F42"/>
                </a:solidFill>
                <a:latin typeface="Arial"/>
                <a:cs typeface="Arial"/>
              </a:rPr>
              <a:t>realistic</a:t>
            </a:r>
            <a:r>
              <a:rPr sz="1650" spc="10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as</a:t>
            </a:r>
            <a:r>
              <a:rPr sz="1650" spc="-2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70" dirty="0">
                <a:solidFill>
                  <a:srgbClr val="413F42"/>
                </a:solidFill>
                <a:latin typeface="Arial"/>
                <a:cs typeface="Arial"/>
              </a:rPr>
              <a:t>possible</a:t>
            </a:r>
            <a:r>
              <a:rPr sz="1650" spc="-6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75" dirty="0">
                <a:solidFill>
                  <a:srgbClr val="545456"/>
                </a:solidFill>
                <a:latin typeface="Arial"/>
                <a:cs typeface="Arial"/>
              </a:rPr>
              <a:t>-</a:t>
            </a:r>
            <a:r>
              <a:rPr sz="1650" spc="114" dirty="0">
                <a:solidFill>
                  <a:srgbClr val="545456"/>
                </a:solidFill>
                <a:latin typeface="Arial"/>
                <a:cs typeface="Arial"/>
              </a:rPr>
              <a:t>Expla</a:t>
            </a:r>
            <a:r>
              <a:rPr sz="1650" spc="114" dirty="0">
                <a:solidFill>
                  <a:srgbClr val="2A2A2A"/>
                </a:solidFill>
                <a:latin typeface="Arial"/>
                <a:cs typeface="Arial"/>
              </a:rPr>
              <a:t>in</a:t>
            </a:r>
            <a:r>
              <a:rPr sz="1650" spc="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650" spc="80" dirty="0">
                <a:solidFill>
                  <a:srgbClr val="413F42"/>
                </a:solidFill>
                <a:latin typeface="Arial"/>
                <a:cs typeface="Arial"/>
              </a:rPr>
              <a:t>delivery</a:t>
            </a:r>
            <a:r>
              <a:rPr sz="1650" spc="19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13F42"/>
                </a:solidFill>
                <a:latin typeface="Arial"/>
                <a:cs typeface="Arial"/>
              </a:rPr>
              <a:t>dates</a:t>
            </a:r>
            <a:r>
              <a:rPr sz="1650" spc="-2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as</a:t>
            </a:r>
            <a:r>
              <a:rPr sz="1650" spc="-1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413F42"/>
                </a:solidFill>
                <a:latin typeface="Arial"/>
                <a:cs typeface="Arial"/>
              </a:rPr>
              <a:t>best</a:t>
            </a:r>
            <a:r>
              <a:rPr sz="1650" spc="-7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545456"/>
                </a:solidFill>
                <a:latin typeface="Arial"/>
                <a:cs typeface="Arial"/>
              </a:rPr>
              <a:t>case,</a:t>
            </a:r>
            <a:r>
              <a:rPr sz="1650" spc="130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10" dirty="0">
                <a:solidFill>
                  <a:srgbClr val="413F42"/>
                </a:solidFill>
                <a:latin typeface="Arial"/>
                <a:cs typeface="Arial"/>
              </a:rPr>
              <a:t>worst 	</a:t>
            </a:r>
            <a:r>
              <a:rPr sz="1650" spc="50" dirty="0">
                <a:solidFill>
                  <a:srgbClr val="545456"/>
                </a:solidFill>
                <a:latin typeface="Arial"/>
                <a:cs typeface="Arial"/>
              </a:rPr>
              <a:t>case,</a:t>
            </a:r>
            <a:r>
              <a:rPr sz="1650" spc="-15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30" dirty="0">
                <a:solidFill>
                  <a:srgbClr val="413F42"/>
                </a:solidFill>
                <a:latin typeface="Arial"/>
                <a:cs typeface="Arial"/>
              </a:rPr>
              <a:t>most</a:t>
            </a:r>
            <a:r>
              <a:rPr sz="1650" spc="-13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13F42"/>
                </a:solidFill>
                <a:latin typeface="Arial"/>
                <a:cs typeface="Arial"/>
              </a:rPr>
              <a:t>likely </a:t>
            </a:r>
            <a:r>
              <a:rPr sz="1650" spc="40" dirty="0">
                <a:solidFill>
                  <a:srgbClr val="545456"/>
                </a:solidFill>
                <a:latin typeface="Arial"/>
                <a:cs typeface="Arial"/>
              </a:rPr>
              <a:t>scenarios</a:t>
            </a:r>
            <a:endParaRPr sz="1650" dirty="0">
              <a:latin typeface="Arial"/>
              <a:cs typeface="Arial"/>
            </a:endParaRPr>
          </a:p>
          <a:p>
            <a:pPr marL="337820" indent="-325120">
              <a:spcBef>
                <a:spcPts val="940"/>
              </a:spcBef>
              <a:buClr>
                <a:srgbClr val="2A2A2A"/>
              </a:buClr>
              <a:buSzPct val="184848"/>
              <a:buChar char="□"/>
              <a:tabLst>
                <a:tab pos="337820" algn="l"/>
              </a:tabLst>
            </a:pP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It</a:t>
            </a:r>
            <a:r>
              <a:rPr sz="1650" spc="28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00" dirty="0">
                <a:solidFill>
                  <a:srgbClr val="413F42"/>
                </a:solidFill>
                <a:latin typeface="Arial"/>
                <a:cs typeface="Arial"/>
              </a:rPr>
              <a:t>should</a:t>
            </a:r>
            <a:r>
              <a:rPr sz="1650" spc="5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114" dirty="0">
                <a:solidFill>
                  <a:srgbClr val="413F42"/>
                </a:solidFill>
                <a:latin typeface="Arial"/>
                <a:cs typeface="Arial"/>
              </a:rPr>
              <a:t>be</a:t>
            </a:r>
            <a:r>
              <a:rPr sz="1650" spc="-2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Fresh</a:t>
            </a:r>
            <a:r>
              <a:rPr sz="1650" spc="5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5" dirty="0">
                <a:solidFill>
                  <a:srgbClr val="545456"/>
                </a:solidFill>
                <a:latin typeface="Arial"/>
                <a:cs typeface="Arial"/>
              </a:rPr>
              <a:t>-</a:t>
            </a:r>
            <a:r>
              <a:rPr sz="1650" spc="160" dirty="0">
                <a:solidFill>
                  <a:srgbClr val="545456"/>
                </a:solidFill>
                <a:latin typeface="Arial"/>
                <a:cs typeface="Arial"/>
              </a:rPr>
              <a:t>Updated</a:t>
            </a:r>
            <a:r>
              <a:rPr sz="1650" spc="20" dirty="0">
                <a:solidFill>
                  <a:srgbClr val="545456"/>
                </a:solidFill>
                <a:latin typeface="Arial"/>
                <a:cs typeface="Arial"/>
              </a:rPr>
              <a:t> </a:t>
            </a:r>
            <a:r>
              <a:rPr sz="1650" spc="125" dirty="0">
                <a:solidFill>
                  <a:srgbClr val="413F42"/>
                </a:solidFill>
                <a:latin typeface="Arial"/>
                <a:cs typeface="Arial"/>
              </a:rPr>
              <a:t>after</a:t>
            </a:r>
            <a:r>
              <a:rPr sz="165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65" dirty="0">
                <a:solidFill>
                  <a:srgbClr val="413F42"/>
                </a:solidFill>
                <a:latin typeface="Arial"/>
                <a:cs typeface="Arial"/>
              </a:rPr>
              <a:t>each</a:t>
            </a:r>
            <a:r>
              <a:rPr sz="1650" spc="110" dirty="0">
                <a:solidFill>
                  <a:srgbClr val="413F42"/>
                </a:solidFill>
                <a:latin typeface="Arial"/>
                <a:cs typeface="Arial"/>
              </a:rPr>
              <a:t> </a:t>
            </a:r>
            <a:r>
              <a:rPr sz="1650" spc="90" dirty="0">
                <a:solidFill>
                  <a:srgbClr val="413F42"/>
                </a:solidFill>
                <a:latin typeface="Arial"/>
                <a:cs typeface="Arial"/>
              </a:rPr>
              <a:t>sprint</a:t>
            </a:r>
            <a:endParaRPr sz="1650" dirty="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C7AF14F-F870-66B0-D60D-CDA83DE8D1DC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Release Planning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EE830-6D75-D09C-67F2-3CCF71E1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675" y="1450138"/>
            <a:ext cx="7552074" cy="4656223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F3B659E-59AF-DCA8-B6A4-84253BDE63E2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Release Planning Samples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2E006-8292-A552-E440-F4C5D824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2" y="2482850"/>
            <a:ext cx="6340389" cy="2423370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2305D3F-E371-C9A9-77F0-B1AC895160D3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Acceptance Criteria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1CC1CF7-719E-D732-9F4E-F11C8B522015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Requirements Management in SCRUM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B15BFF-A9AE-0412-A025-5F7F821E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05" y="1091967"/>
            <a:ext cx="8931414" cy="53725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6FC2468-703D-243A-E86B-3BDB1C556A2A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Sprint Planning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63DFB8-AD8D-ECA8-F37E-4152D256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833" y="1347259"/>
            <a:ext cx="8763759" cy="48619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1230313" y="1797050"/>
            <a:ext cx="10591800" cy="43915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00" indent="3175">
              <a:lnSpc>
                <a:spcPct val="110500"/>
              </a:lnSpc>
              <a:spcBef>
                <a:spcPts val="95"/>
              </a:spcBef>
            </a:pPr>
            <a:r>
              <a:rPr sz="1600" spc="160" dirty="0">
                <a:latin typeface="+mj-lt"/>
              </a:rPr>
              <a:t>When</a:t>
            </a:r>
            <a:r>
              <a:rPr sz="1600" spc="65" dirty="0">
                <a:latin typeface="+mj-lt"/>
              </a:rPr>
              <a:t> </a:t>
            </a:r>
            <a:r>
              <a:rPr sz="1600" spc="140" dirty="0">
                <a:solidFill>
                  <a:srgbClr val="444444"/>
                </a:solidFill>
                <a:latin typeface="+mj-lt"/>
              </a:rPr>
              <a:t>a</a:t>
            </a:r>
            <a:r>
              <a:rPr sz="1600" spc="3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10" dirty="0">
                <a:latin typeface="+mj-lt"/>
              </a:rPr>
              <a:t>Product</a:t>
            </a:r>
            <a:r>
              <a:rPr sz="1600" spc="105" dirty="0">
                <a:latin typeface="+mj-lt"/>
              </a:rPr>
              <a:t> </a:t>
            </a:r>
            <a:r>
              <a:rPr sz="1600" spc="75" dirty="0">
                <a:latin typeface="+mj-lt"/>
              </a:rPr>
              <a:t>Backlog</a:t>
            </a:r>
            <a:r>
              <a:rPr sz="1600" spc="145" dirty="0">
                <a:latin typeface="+mj-lt"/>
              </a:rPr>
              <a:t> </a:t>
            </a:r>
            <a:r>
              <a:rPr sz="1600" spc="185" dirty="0">
                <a:solidFill>
                  <a:srgbClr val="444444"/>
                </a:solidFill>
                <a:latin typeface="+mj-lt"/>
              </a:rPr>
              <a:t>item</a:t>
            </a:r>
            <a:r>
              <a:rPr sz="1600" spc="-1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75" dirty="0">
                <a:solidFill>
                  <a:srgbClr val="444444"/>
                </a:solidFill>
                <a:latin typeface="+mj-lt"/>
              </a:rPr>
              <a:t>or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215" dirty="0">
                <a:solidFill>
                  <a:srgbClr val="444444"/>
                </a:solidFill>
                <a:latin typeface="+mj-lt"/>
              </a:rPr>
              <a:t>an</a:t>
            </a:r>
            <a:r>
              <a:rPr sz="1600" spc="-19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Increment</a:t>
            </a:r>
            <a:r>
              <a:rPr sz="1600" spc="17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0" dirty="0">
                <a:solidFill>
                  <a:srgbClr val="444444"/>
                </a:solidFill>
                <a:latin typeface="+mj-lt"/>
              </a:rPr>
              <a:t>is</a:t>
            </a:r>
            <a:r>
              <a:rPr sz="1600" spc="-13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5" dirty="0">
                <a:latin typeface="+mj-lt"/>
              </a:rPr>
              <a:t>de</a:t>
            </a:r>
            <a:r>
              <a:rPr sz="1600" spc="85" dirty="0">
                <a:solidFill>
                  <a:srgbClr val="565656"/>
                </a:solidFill>
                <a:latin typeface="+mj-lt"/>
              </a:rPr>
              <a:t>sc</a:t>
            </a:r>
            <a:r>
              <a:rPr sz="1600" spc="85" dirty="0">
                <a:latin typeface="+mj-lt"/>
              </a:rPr>
              <a:t>ribed</a:t>
            </a:r>
            <a:r>
              <a:rPr sz="1600" spc="110" dirty="0">
                <a:latin typeface="+mj-lt"/>
              </a:rPr>
              <a:t> </a:t>
            </a:r>
            <a:r>
              <a:rPr sz="1600" spc="55" dirty="0">
                <a:solidFill>
                  <a:srgbClr val="444444"/>
                </a:solidFill>
                <a:latin typeface="+mj-lt"/>
              </a:rPr>
              <a:t>as</a:t>
            </a:r>
            <a:r>
              <a:rPr sz="1600" spc="10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0" dirty="0">
                <a:solidFill>
                  <a:srgbClr val="565656"/>
                </a:solidFill>
                <a:latin typeface="+mj-lt"/>
              </a:rPr>
              <a:t>"</a:t>
            </a:r>
            <a:r>
              <a:rPr sz="1600" spc="120" dirty="0">
                <a:latin typeface="+mj-lt"/>
              </a:rPr>
              <a:t>Don</a:t>
            </a:r>
            <a:r>
              <a:rPr sz="1600" spc="120" dirty="0">
                <a:solidFill>
                  <a:srgbClr val="565656"/>
                </a:solidFill>
                <a:latin typeface="+mj-lt"/>
              </a:rPr>
              <a:t>e':</a:t>
            </a:r>
            <a:r>
              <a:rPr sz="1600" i="1" spc="12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i="1" spc="85" dirty="0">
                <a:solidFill>
                  <a:srgbClr val="444444"/>
                </a:solidFill>
                <a:latin typeface="+mj-lt"/>
              </a:rPr>
              <a:t>everyone</a:t>
            </a:r>
            <a:r>
              <a:rPr sz="1600" i="1" spc="18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i="1" spc="140" dirty="0">
                <a:latin typeface="+mj-lt"/>
              </a:rPr>
              <a:t>mu</a:t>
            </a:r>
            <a:r>
              <a:rPr sz="1600" i="1" spc="140" dirty="0">
                <a:solidFill>
                  <a:srgbClr val="565656"/>
                </a:solidFill>
                <a:latin typeface="+mj-lt"/>
              </a:rPr>
              <a:t>st</a:t>
            </a:r>
            <a:r>
              <a:rPr sz="1600" i="1" spc="10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i="1" spc="114" dirty="0">
                <a:latin typeface="+mj-lt"/>
              </a:rPr>
              <a:t>under</a:t>
            </a:r>
            <a:r>
              <a:rPr sz="1600" i="1" spc="114" dirty="0">
                <a:solidFill>
                  <a:srgbClr val="565656"/>
                </a:solidFill>
                <a:latin typeface="+mj-lt"/>
              </a:rPr>
              <a:t>s</a:t>
            </a:r>
            <a:r>
              <a:rPr sz="1600" i="1" spc="114" dirty="0">
                <a:latin typeface="+mj-lt"/>
              </a:rPr>
              <a:t>tand</a:t>
            </a:r>
            <a:r>
              <a:rPr sz="1600" i="1" spc="135" dirty="0">
                <a:latin typeface="+mj-lt"/>
              </a:rPr>
              <a:t> </a:t>
            </a:r>
            <a:r>
              <a:rPr sz="1600" i="1" spc="210" dirty="0">
                <a:latin typeface="+mj-lt"/>
              </a:rPr>
              <a:t>what</a:t>
            </a:r>
            <a:r>
              <a:rPr sz="1600" i="1" spc="125" dirty="0">
                <a:latin typeface="+mj-lt"/>
              </a:rPr>
              <a:t> </a:t>
            </a:r>
            <a:r>
              <a:rPr sz="1600" i="1" spc="160" dirty="0">
                <a:solidFill>
                  <a:srgbClr val="444444"/>
                </a:solidFill>
                <a:latin typeface="+mj-lt"/>
              </a:rPr>
              <a:t>"Done"</a:t>
            </a:r>
            <a:r>
              <a:rPr sz="1600" i="1" spc="8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i="1" spc="105" dirty="0">
                <a:latin typeface="+mj-lt"/>
              </a:rPr>
              <a:t>means</a:t>
            </a:r>
          </a:p>
          <a:p>
            <a:pPr marL="89535">
              <a:spcBef>
                <a:spcPts val="1650"/>
              </a:spcBef>
            </a:pPr>
            <a:r>
              <a:rPr sz="1600" u="heavy" spc="40" dirty="0">
                <a:solidFill>
                  <a:srgbClr val="0F0F11"/>
                </a:solidFill>
                <a:uFill>
                  <a:solidFill>
                    <a:srgbClr val="0F0F11"/>
                  </a:solidFill>
                </a:uFill>
                <a:latin typeface="+mj-lt"/>
              </a:rPr>
              <a:t>Purpose:</a:t>
            </a:r>
            <a:endParaRPr sz="1600" dirty="0">
              <a:latin typeface="+mj-lt"/>
            </a:endParaRPr>
          </a:p>
          <a:p>
            <a:pPr marL="410845" marR="5080" indent="-317500">
              <a:lnSpc>
                <a:spcPts val="2230"/>
              </a:lnSpc>
              <a:spcBef>
                <a:spcPts val="114"/>
              </a:spcBef>
              <a:buClr>
                <a:srgbClr val="212123"/>
              </a:buClr>
              <a:buFont typeface="Arial"/>
              <a:buChar char="•"/>
              <a:tabLst>
                <a:tab pos="412750" algn="l"/>
              </a:tabLst>
            </a:pPr>
            <a:r>
              <a:rPr sz="1600" dirty="0">
                <a:solidFill>
                  <a:srgbClr val="0F0F11"/>
                </a:solidFill>
                <a:latin typeface="+mj-lt"/>
              </a:rPr>
              <a:t>Enable</a:t>
            </a:r>
            <a:r>
              <a:rPr sz="1600" spc="-60" dirty="0">
                <a:solidFill>
                  <a:srgbClr val="0F0F11"/>
                </a:solidFill>
                <a:latin typeface="+mj-lt"/>
              </a:rPr>
              <a:t> </a:t>
            </a:r>
            <a:r>
              <a:rPr sz="1600" spc="145" dirty="0">
                <a:solidFill>
                  <a:srgbClr val="0F0F11"/>
                </a:solidFill>
                <a:latin typeface="+mj-lt"/>
              </a:rPr>
              <a:t>time</a:t>
            </a:r>
            <a:r>
              <a:rPr sz="1600" spc="-25" dirty="0">
                <a:solidFill>
                  <a:srgbClr val="0F0F11"/>
                </a:solidFill>
                <a:latin typeface="+mj-lt"/>
              </a:rPr>
              <a:t> </a:t>
            </a:r>
            <a:r>
              <a:rPr sz="1600" spc="55" dirty="0">
                <a:solidFill>
                  <a:srgbClr val="212123"/>
                </a:solidFill>
                <a:latin typeface="+mj-lt"/>
              </a:rPr>
              <a:t>estimations.</a:t>
            </a:r>
            <a:r>
              <a:rPr sz="1600" spc="10" dirty="0">
                <a:solidFill>
                  <a:srgbClr val="212123"/>
                </a:solidFill>
                <a:latin typeface="+mj-lt"/>
              </a:rPr>
              <a:t> </a:t>
            </a:r>
            <a:r>
              <a:rPr sz="1600" dirty="0">
                <a:latin typeface="+mj-lt"/>
              </a:rPr>
              <a:t>If</a:t>
            </a:r>
            <a:r>
              <a:rPr sz="1600" spc="60" dirty="0">
                <a:latin typeface="+mj-lt"/>
              </a:rPr>
              <a:t> </a:t>
            </a:r>
            <a:r>
              <a:rPr sz="1600" spc="65" dirty="0">
                <a:solidFill>
                  <a:srgbClr val="444444"/>
                </a:solidFill>
                <a:latin typeface="+mj-lt"/>
              </a:rPr>
              <a:t>you</a:t>
            </a:r>
            <a:r>
              <a:rPr sz="1600" spc="254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60" dirty="0">
                <a:solidFill>
                  <a:srgbClr val="444444"/>
                </a:solidFill>
                <a:latin typeface="+mj-lt"/>
              </a:rPr>
              <a:t>don't</a:t>
            </a:r>
            <a:r>
              <a:rPr sz="1600" spc="6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55" dirty="0">
                <a:solidFill>
                  <a:srgbClr val="444444"/>
                </a:solidFill>
                <a:latin typeface="+mj-lt"/>
              </a:rPr>
              <a:t>know</a:t>
            </a:r>
            <a:r>
              <a:rPr sz="1600" spc="-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60" dirty="0">
                <a:solidFill>
                  <a:srgbClr val="444444"/>
                </a:solidFill>
                <a:latin typeface="+mj-lt"/>
              </a:rPr>
              <a:t>what</a:t>
            </a:r>
            <a:r>
              <a:rPr sz="1600" spc="8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10" dirty="0">
                <a:solidFill>
                  <a:srgbClr val="444444"/>
                </a:solidFill>
                <a:latin typeface="+mj-lt"/>
              </a:rPr>
              <a:t>people </a:t>
            </a:r>
            <a:r>
              <a:rPr sz="1600" spc="140" dirty="0">
                <a:latin typeface="+mj-lt"/>
              </a:rPr>
              <a:t>mean</a:t>
            </a:r>
            <a:r>
              <a:rPr sz="1600" spc="15" dirty="0">
                <a:latin typeface="+mj-lt"/>
              </a:rPr>
              <a:t> </a:t>
            </a:r>
            <a:r>
              <a:rPr sz="1600" spc="120" dirty="0">
                <a:solidFill>
                  <a:srgbClr val="444444"/>
                </a:solidFill>
                <a:latin typeface="+mj-lt"/>
              </a:rPr>
              <a:t>by</a:t>
            </a:r>
            <a:r>
              <a:rPr sz="1600" spc="-2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0" dirty="0">
                <a:solidFill>
                  <a:srgbClr val="444444"/>
                </a:solidFill>
                <a:latin typeface="+mj-lt"/>
              </a:rPr>
              <a:t>done</a:t>
            </a:r>
            <a:r>
              <a:rPr sz="1600" spc="-1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60" dirty="0">
                <a:solidFill>
                  <a:srgbClr val="444444"/>
                </a:solidFill>
                <a:latin typeface="+mj-lt"/>
              </a:rPr>
              <a:t>asking 	</a:t>
            </a:r>
            <a:r>
              <a:rPr sz="1600" spc="190" dirty="0">
                <a:solidFill>
                  <a:srgbClr val="444444"/>
                </a:solidFill>
                <a:latin typeface="+mj-lt"/>
              </a:rPr>
              <a:t>them</a:t>
            </a:r>
            <a:r>
              <a:rPr sz="1600" spc="-5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30" dirty="0">
                <a:solidFill>
                  <a:srgbClr val="444444"/>
                </a:solidFill>
                <a:latin typeface="+mj-lt"/>
              </a:rPr>
              <a:t>for</a:t>
            </a:r>
            <a:r>
              <a:rPr sz="1600" spc="2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85" dirty="0">
                <a:solidFill>
                  <a:srgbClr val="444444"/>
                </a:solidFill>
                <a:latin typeface="+mj-lt"/>
              </a:rPr>
              <a:t>an</a:t>
            </a:r>
            <a:r>
              <a:rPr sz="1600" spc="-14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0" dirty="0">
                <a:solidFill>
                  <a:srgbClr val="444444"/>
                </a:solidFill>
                <a:latin typeface="+mj-lt"/>
              </a:rPr>
              <a:t>estimate</a:t>
            </a:r>
            <a:r>
              <a:rPr sz="1600" spc="-6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is</a:t>
            </a:r>
            <a:r>
              <a:rPr sz="1600" spc="-17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pointless.</a:t>
            </a:r>
            <a:endParaRPr sz="1600" dirty="0">
              <a:latin typeface="+mj-lt"/>
            </a:endParaRPr>
          </a:p>
          <a:p>
            <a:pPr marL="415925" indent="-322580">
              <a:spcBef>
                <a:spcPts val="50"/>
              </a:spcBef>
              <a:buFont typeface="Arial"/>
              <a:buChar char="•"/>
              <a:tabLst>
                <a:tab pos="415925" algn="l"/>
              </a:tabLst>
            </a:pPr>
            <a:r>
              <a:rPr sz="1600" spc="30" dirty="0">
                <a:solidFill>
                  <a:srgbClr val="0F0F11"/>
                </a:solidFill>
                <a:latin typeface="+mj-lt"/>
              </a:rPr>
              <a:t>Avoid</a:t>
            </a:r>
            <a:r>
              <a:rPr sz="1600" spc="-70" dirty="0">
                <a:solidFill>
                  <a:srgbClr val="0F0F11"/>
                </a:solidFill>
                <a:latin typeface="+mj-lt"/>
              </a:rPr>
              <a:t> </a:t>
            </a:r>
            <a:r>
              <a:rPr sz="1600" spc="30" dirty="0">
                <a:solidFill>
                  <a:srgbClr val="0F0F11"/>
                </a:solidFill>
                <a:latin typeface="+mj-lt"/>
              </a:rPr>
              <a:t>misunderstandings</a:t>
            </a:r>
            <a:r>
              <a:rPr sz="1600" spc="30" dirty="0">
                <a:latin typeface="+mj-lt"/>
              </a:rPr>
              <a:t>.</a:t>
            </a:r>
            <a:r>
              <a:rPr sz="1600" spc="-95" dirty="0">
                <a:latin typeface="+mj-lt"/>
              </a:rPr>
              <a:t> </a:t>
            </a:r>
            <a:r>
              <a:rPr sz="1600" spc="145" dirty="0">
                <a:solidFill>
                  <a:srgbClr val="444444"/>
                </a:solidFill>
                <a:latin typeface="+mj-lt"/>
              </a:rPr>
              <a:t>When</a:t>
            </a:r>
            <a:r>
              <a:rPr sz="1600" spc="6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5" dirty="0">
                <a:solidFill>
                  <a:srgbClr val="444444"/>
                </a:solidFill>
                <a:latin typeface="+mj-lt"/>
              </a:rPr>
              <a:t>having</a:t>
            </a:r>
            <a:r>
              <a:rPr sz="1600" spc="-5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565656"/>
                </a:solidFill>
                <a:latin typeface="+mj-lt"/>
              </a:rPr>
              <a:t>co</a:t>
            </a:r>
            <a:r>
              <a:rPr sz="1600" spc="95" dirty="0">
                <a:latin typeface="+mj-lt"/>
              </a:rPr>
              <a:t>nver</a:t>
            </a:r>
            <a:r>
              <a:rPr sz="1600" spc="95" dirty="0">
                <a:solidFill>
                  <a:srgbClr val="565656"/>
                </a:solidFill>
                <a:latin typeface="+mj-lt"/>
              </a:rPr>
              <a:t>satio</a:t>
            </a:r>
            <a:r>
              <a:rPr sz="1600" spc="95" dirty="0">
                <a:latin typeface="+mj-lt"/>
              </a:rPr>
              <a:t>n</a:t>
            </a:r>
            <a:r>
              <a:rPr sz="1600" spc="95" dirty="0">
                <a:solidFill>
                  <a:srgbClr val="565656"/>
                </a:solidFill>
                <a:latin typeface="+mj-lt"/>
              </a:rPr>
              <a:t>s</a:t>
            </a:r>
            <a:r>
              <a:rPr sz="160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35" dirty="0">
                <a:solidFill>
                  <a:srgbClr val="444444"/>
                </a:solidFill>
                <a:latin typeface="+mj-lt"/>
              </a:rPr>
              <a:t>about</a:t>
            </a:r>
            <a:r>
              <a:rPr sz="1600" spc="114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progress,</a:t>
            </a:r>
            <a:r>
              <a:rPr sz="1600" spc="6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0" dirty="0">
                <a:solidFill>
                  <a:srgbClr val="444444"/>
                </a:solidFill>
                <a:latin typeface="+mj-lt"/>
              </a:rPr>
              <a:t>work</a:t>
            </a:r>
            <a:endParaRPr sz="1600" dirty="0">
              <a:latin typeface="+mj-lt"/>
            </a:endParaRPr>
          </a:p>
          <a:p>
            <a:pPr marL="408940" marR="201930" indent="3175">
              <a:lnSpc>
                <a:spcPct val="112500"/>
              </a:lnSpc>
            </a:pPr>
            <a:r>
              <a:rPr sz="1600" spc="105" dirty="0">
                <a:solidFill>
                  <a:srgbClr val="444444"/>
                </a:solidFill>
                <a:latin typeface="+mj-lt"/>
              </a:rPr>
              <a:t>being</a:t>
            </a:r>
            <a:r>
              <a:rPr sz="1600" spc="-1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14" dirty="0">
                <a:solidFill>
                  <a:srgbClr val="444444"/>
                </a:solidFill>
                <a:latin typeface="+mj-lt"/>
              </a:rPr>
              <a:t>done,</a:t>
            </a:r>
            <a:r>
              <a:rPr sz="1600" spc="-5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30" dirty="0">
                <a:solidFill>
                  <a:srgbClr val="444444"/>
                </a:solidFill>
                <a:latin typeface="+mj-lt"/>
              </a:rPr>
              <a:t>and</a:t>
            </a:r>
            <a:r>
              <a:rPr sz="1600" spc="3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0" dirty="0">
                <a:solidFill>
                  <a:srgbClr val="565656"/>
                </a:solidFill>
                <a:latin typeface="+mj-lt"/>
              </a:rPr>
              <a:t>so</a:t>
            </a:r>
            <a:r>
              <a:rPr sz="1600" spc="-7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on,</a:t>
            </a:r>
            <a:r>
              <a:rPr sz="1600" spc="21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5" dirty="0">
                <a:solidFill>
                  <a:srgbClr val="565656"/>
                </a:solidFill>
                <a:latin typeface="+mj-lt"/>
              </a:rPr>
              <a:t>shared</a:t>
            </a:r>
            <a:r>
              <a:rPr sz="1600" spc="1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10" dirty="0">
                <a:solidFill>
                  <a:srgbClr val="444444"/>
                </a:solidFill>
                <a:latin typeface="+mj-lt"/>
              </a:rPr>
              <a:t>definitions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0" dirty="0">
                <a:solidFill>
                  <a:srgbClr val="444444"/>
                </a:solidFill>
                <a:latin typeface="+mj-lt"/>
              </a:rPr>
              <a:t>help</a:t>
            </a:r>
            <a:r>
              <a:rPr sz="1600" spc="105" dirty="0">
                <a:solidFill>
                  <a:srgbClr val="444444"/>
                </a:solidFill>
                <a:latin typeface="+mj-lt"/>
              </a:rPr>
              <a:t> avoid</a:t>
            </a:r>
            <a:r>
              <a:rPr sz="1600" spc="-9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14" dirty="0">
                <a:solidFill>
                  <a:srgbClr val="444444"/>
                </a:solidFill>
                <a:latin typeface="+mj-lt"/>
              </a:rPr>
              <a:t>misunderstand</a:t>
            </a:r>
            <a:r>
              <a:rPr sz="1600" spc="114" dirty="0">
                <a:solidFill>
                  <a:srgbClr val="212123"/>
                </a:solidFill>
                <a:latin typeface="+mj-lt"/>
              </a:rPr>
              <a:t>in</a:t>
            </a:r>
            <a:r>
              <a:rPr sz="1600" spc="114" dirty="0">
                <a:solidFill>
                  <a:srgbClr val="444444"/>
                </a:solidFill>
                <a:latin typeface="+mj-lt"/>
              </a:rPr>
              <a:t>gs</a:t>
            </a:r>
            <a:r>
              <a:rPr sz="1600" spc="-204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and disagreements.</a:t>
            </a:r>
            <a:endParaRPr sz="1600" dirty="0">
              <a:latin typeface="+mj-lt"/>
            </a:endParaRPr>
          </a:p>
          <a:p>
            <a:pPr marL="412115" marR="433705" indent="-319405">
              <a:lnSpc>
                <a:spcPct val="108500"/>
              </a:lnSpc>
              <a:spcBef>
                <a:spcPts val="80"/>
              </a:spcBef>
              <a:buChar char="•"/>
              <a:tabLst>
                <a:tab pos="412115" algn="l"/>
                <a:tab pos="415925" algn="l"/>
              </a:tabLst>
            </a:pPr>
            <a:r>
              <a:rPr sz="1600" dirty="0">
                <a:solidFill>
                  <a:srgbClr val="0F0F11"/>
                </a:solidFill>
                <a:latin typeface="+mj-lt"/>
              </a:rPr>
              <a:t>	Assure</a:t>
            </a:r>
            <a:r>
              <a:rPr sz="1600" spc="-215" dirty="0">
                <a:solidFill>
                  <a:srgbClr val="0F0F11"/>
                </a:solidFill>
                <a:latin typeface="+mj-lt"/>
              </a:rPr>
              <a:t> </a:t>
            </a:r>
            <a:r>
              <a:rPr sz="1600" spc="50" dirty="0">
                <a:solidFill>
                  <a:srgbClr val="0F0F11"/>
                </a:solidFill>
                <a:latin typeface="+mj-lt"/>
              </a:rPr>
              <a:t>quality.</a:t>
            </a:r>
            <a:r>
              <a:rPr sz="1600" spc="35" dirty="0">
                <a:solidFill>
                  <a:srgbClr val="0F0F11"/>
                </a:solidFill>
                <a:latin typeface="+mj-lt"/>
              </a:rPr>
              <a:t> </a:t>
            </a:r>
            <a:r>
              <a:rPr sz="1600" spc="80" dirty="0">
                <a:solidFill>
                  <a:srgbClr val="444444"/>
                </a:solidFill>
                <a:latin typeface="+mj-lt"/>
              </a:rPr>
              <a:t>The</a:t>
            </a:r>
            <a:r>
              <a:rPr sz="1600" spc="1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DoD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0" dirty="0">
                <a:solidFill>
                  <a:srgbClr val="444444"/>
                </a:solidFill>
                <a:latin typeface="+mj-lt"/>
              </a:rPr>
              <a:t>ensures</a:t>
            </a:r>
            <a:r>
              <a:rPr sz="1600" spc="-9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5" dirty="0">
                <a:latin typeface="+mj-lt"/>
              </a:rPr>
              <a:t>quality</a:t>
            </a:r>
            <a:r>
              <a:rPr sz="1600" spc="60" dirty="0">
                <a:latin typeface="+mj-lt"/>
              </a:rPr>
              <a:t> </a:t>
            </a:r>
            <a:r>
              <a:rPr sz="1600" spc="170" dirty="0">
                <a:solidFill>
                  <a:srgbClr val="444444"/>
                </a:solidFill>
                <a:latin typeface="+mj-lt"/>
              </a:rPr>
              <a:t>and</a:t>
            </a:r>
            <a:r>
              <a:rPr sz="1600" spc="-13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he</a:t>
            </a:r>
            <a:r>
              <a:rPr sz="1600" spc="85" dirty="0">
                <a:solidFill>
                  <a:srgbClr val="212123"/>
                </a:solidFill>
                <a:latin typeface="+mj-lt"/>
              </a:rPr>
              <a:t>lp</a:t>
            </a:r>
            <a:r>
              <a:rPr sz="1600" spc="85" dirty="0">
                <a:solidFill>
                  <a:srgbClr val="565656"/>
                </a:solidFill>
                <a:latin typeface="+mj-lt"/>
              </a:rPr>
              <a:t>s</a:t>
            </a:r>
            <a:r>
              <a:rPr sz="1600" spc="4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05" dirty="0">
                <a:solidFill>
                  <a:srgbClr val="444444"/>
                </a:solidFill>
                <a:latin typeface="+mj-lt"/>
              </a:rPr>
              <a:t>avoid</a:t>
            </a:r>
            <a:r>
              <a:rPr sz="1600" spc="-7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technical</a:t>
            </a:r>
            <a:r>
              <a:rPr sz="1600" spc="10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45" dirty="0">
                <a:solidFill>
                  <a:srgbClr val="444444"/>
                </a:solidFill>
                <a:latin typeface="+mj-lt"/>
              </a:rPr>
              <a:t>debt</a:t>
            </a:r>
            <a:r>
              <a:rPr sz="1600" spc="-4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40" dirty="0">
                <a:solidFill>
                  <a:srgbClr val="444444"/>
                </a:solidFill>
                <a:latin typeface="+mj-lt"/>
              </a:rPr>
              <a:t>by </a:t>
            </a:r>
            <a:r>
              <a:rPr sz="1600" spc="90" dirty="0">
                <a:solidFill>
                  <a:srgbClr val="212123"/>
                </a:solidFill>
                <a:latin typeface="+mj-lt"/>
              </a:rPr>
              <a:t>in</a:t>
            </a:r>
            <a:r>
              <a:rPr sz="1600" spc="90" dirty="0">
                <a:solidFill>
                  <a:srgbClr val="444444"/>
                </a:solidFill>
                <a:latin typeface="+mj-lt"/>
              </a:rPr>
              <a:t>cluding</a:t>
            </a:r>
            <a:r>
              <a:rPr sz="1600" spc="17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0" dirty="0">
                <a:solidFill>
                  <a:srgbClr val="444444"/>
                </a:solidFill>
                <a:latin typeface="+mj-lt"/>
              </a:rPr>
              <a:t>tes</a:t>
            </a:r>
            <a:r>
              <a:rPr sz="1600" spc="80" dirty="0">
                <a:solidFill>
                  <a:srgbClr val="212123"/>
                </a:solidFill>
                <a:latin typeface="+mj-lt"/>
              </a:rPr>
              <a:t>t</a:t>
            </a:r>
            <a:r>
              <a:rPr sz="1600" spc="185" dirty="0">
                <a:solidFill>
                  <a:srgbClr val="212123"/>
                </a:solidFill>
                <a:latin typeface="+mj-lt"/>
              </a:rPr>
              <a:t> </a:t>
            </a:r>
            <a:r>
              <a:rPr sz="1600" dirty="0">
                <a:solidFill>
                  <a:srgbClr val="444444"/>
                </a:solidFill>
                <a:latin typeface="+mj-lt"/>
              </a:rPr>
              <a:t>cases,</a:t>
            </a:r>
            <a:r>
              <a:rPr sz="1600" spc="-14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0" dirty="0">
                <a:solidFill>
                  <a:srgbClr val="444444"/>
                </a:solidFill>
                <a:latin typeface="+mj-lt"/>
              </a:rPr>
              <a:t>refactor</a:t>
            </a:r>
            <a:r>
              <a:rPr sz="1600" spc="100" dirty="0">
                <a:solidFill>
                  <a:srgbClr val="212123"/>
                </a:solidFill>
                <a:latin typeface="+mj-lt"/>
              </a:rPr>
              <a:t>i</a:t>
            </a:r>
            <a:r>
              <a:rPr sz="1600" spc="100" dirty="0">
                <a:solidFill>
                  <a:srgbClr val="444444"/>
                </a:solidFill>
                <a:latin typeface="+mj-lt"/>
              </a:rPr>
              <a:t>ng,</a:t>
            </a:r>
            <a:r>
              <a:rPr sz="1600" spc="18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0" dirty="0">
                <a:solidFill>
                  <a:srgbClr val="444444"/>
                </a:solidFill>
                <a:latin typeface="+mj-lt"/>
              </a:rPr>
              <a:t>code</a:t>
            </a:r>
            <a:r>
              <a:rPr sz="1600" spc="5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documentation</a:t>
            </a:r>
            <a:r>
              <a:rPr sz="1600" spc="125" dirty="0">
                <a:solidFill>
                  <a:srgbClr val="676769"/>
                </a:solidFill>
                <a:latin typeface="+mj-lt"/>
              </a:rPr>
              <a:t>,</a:t>
            </a:r>
            <a:r>
              <a:rPr sz="1600" spc="25" dirty="0">
                <a:solidFill>
                  <a:srgbClr val="676769"/>
                </a:solidFill>
                <a:latin typeface="+mj-lt"/>
              </a:rPr>
              <a:t> 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a</a:t>
            </a:r>
            <a:r>
              <a:rPr sz="1600" spc="85" dirty="0">
                <a:solidFill>
                  <a:srgbClr val="212123"/>
                </a:solidFill>
                <a:latin typeface="+mj-lt"/>
              </a:rPr>
              <a:t>n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d</a:t>
            </a:r>
            <a:r>
              <a:rPr sz="1600" spc="23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80" dirty="0">
                <a:solidFill>
                  <a:srgbClr val="444444"/>
                </a:solidFill>
                <a:latin typeface="+mj-lt"/>
              </a:rPr>
              <a:t>so</a:t>
            </a:r>
            <a:r>
              <a:rPr sz="1600" spc="-5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45" dirty="0">
                <a:solidFill>
                  <a:srgbClr val="444444"/>
                </a:solidFill>
                <a:latin typeface="+mj-lt"/>
              </a:rPr>
              <a:t>on.</a:t>
            </a:r>
            <a:endParaRPr sz="1600" dirty="0">
              <a:latin typeface="+mj-lt"/>
            </a:endParaRPr>
          </a:p>
          <a:p>
            <a:pPr>
              <a:spcBef>
                <a:spcPts val="660"/>
              </a:spcBef>
              <a:buFont typeface="Arial"/>
              <a:buChar char="•"/>
            </a:pPr>
            <a:endParaRPr sz="1600" dirty="0">
              <a:latin typeface="+mj-lt"/>
            </a:endParaRPr>
          </a:p>
          <a:p>
            <a:pPr marL="109220"/>
            <a:r>
              <a:rPr sz="1600" u="heavy" spc="65" dirty="0">
                <a:solidFill>
                  <a:srgbClr val="0F0F11"/>
                </a:solidFill>
                <a:uFill>
                  <a:solidFill>
                    <a:srgbClr val="444444"/>
                  </a:solidFill>
                </a:uFill>
                <a:latin typeface="+mj-lt"/>
              </a:rPr>
              <a:t>Properties</a:t>
            </a:r>
            <a:r>
              <a:rPr sz="1600" u="heavy" spc="65" dirty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j-lt"/>
              </a:rPr>
              <a:t>:</a:t>
            </a:r>
            <a:endParaRPr sz="1600" dirty="0">
              <a:latin typeface="+mj-lt"/>
            </a:endParaRPr>
          </a:p>
          <a:p>
            <a:pPr marL="421640" marR="375920" indent="-307975">
              <a:lnSpc>
                <a:spcPct val="108500"/>
              </a:lnSpc>
              <a:spcBef>
                <a:spcPts val="80"/>
              </a:spcBef>
              <a:buClr>
                <a:srgbClr val="0F0F11"/>
              </a:buClr>
              <a:buChar char="•"/>
              <a:tabLst>
                <a:tab pos="433070" algn="l"/>
              </a:tabLst>
            </a:pPr>
            <a:r>
              <a:rPr sz="1600" spc="90" dirty="0">
                <a:solidFill>
                  <a:srgbClr val="444444"/>
                </a:solidFill>
                <a:latin typeface="+mj-lt"/>
              </a:rPr>
              <a:t>The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5" dirty="0">
                <a:solidFill>
                  <a:srgbClr val="444444"/>
                </a:solidFill>
                <a:latin typeface="+mj-lt"/>
              </a:rPr>
              <a:t>DoD</a:t>
            </a:r>
            <a:r>
              <a:rPr sz="1600" spc="-1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60" dirty="0">
                <a:solidFill>
                  <a:srgbClr val="212123"/>
                </a:solidFill>
                <a:latin typeface="+mj-lt"/>
              </a:rPr>
              <a:t>i</a:t>
            </a:r>
            <a:r>
              <a:rPr sz="1600" spc="60" dirty="0">
                <a:solidFill>
                  <a:srgbClr val="565656"/>
                </a:solidFill>
                <a:latin typeface="+mj-lt"/>
              </a:rPr>
              <a:t>s</a:t>
            </a:r>
            <a:r>
              <a:rPr sz="1600" spc="-3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10" dirty="0">
                <a:solidFill>
                  <a:srgbClr val="444444"/>
                </a:solidFill>
                <a:latin typeface="+mj-lt"/>
              </a:rPr>
              <a:t>dynam</a:t>
            </a:r>
            <a:r>
              <a:rPr sz="1600" spc="110" dirty="0">
                <a:solidFill>
                  <a:srgbClr val="212123"/>
                </a:solidFill>
                <a:latin typeface="+mj-lt"/>
              </a:rPr>
              <a:t>i</a:t>
            </a:r>
            <a:r>
              <a:rPr sz="1600" spc="110" dirty="0">
                <a:solidFill>
                  <a:srgbClr val="565656"/>
                </a:solidFill>
                <a:latin typeface="+mj-lt"/>
              </a:rPr>
              <a:t>c.</a:t>
            </a:r>
            <a:r>
              <a:rPr sz="1600" spc="-6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dirty="0">
                <a:latin typeface="+mj-lt"/>
              </a:rPr>
              <a:t>Evolve</a:t>
            </a:r>
            <a:r>
              <a:rPr sz="1600" spc="120" dirty="0">
                <a:latin typeface="+mj-lt"/>
              </a:rPr>
              <a:t> </a:t>
            </a:r>
            <a:r>
              <a:rPr sz="1600" spc="175" dirty="0">
                <a:solidFill>
                  <a:srgbClr val="444444"/>
                </a:solidFill>
                <a:latin typeface="+mj-lt"/>
              </a:rPr>
              <a:t>with</a:t>
            </a:r>
            <a:r>
              <a:rPr sz="1600" spc="7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0" dirty="0">
                <a:latin typeface="+mj-lt"/>
              </a:rPr>
              <a:t>team</a:t>
            </a:r>
            <a:r>
              <a:rPr sz="1600" spc="120" dirty="0">
                <a:solidFill>
                  <a:srgbClr val="565656"/>
                </a:solidFill>
                <a:latin typeface="+mj-lt"/>
              </a:rPr>
              <a:t>'s</a:t>
            </a:r>
            <a:r>
              <a:rPr lang="en-IN" sz="1600" spc="-16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00" dirty="0">
                <a:latin typeface="+mj-lt"/>
              </a:rPr>
              <a:t>learn</a:t>
            </a:r>
            <a:r>
              <a:rPr sz="1600" spc="100" dirty="0">
                <a:solidFill>
                  <a:srgbClr val="0F0F11"/>
                </a:solidFill>
                <a:latin typeface="+mj-lt"/>
              </a:rPr>
              <a:t>i</a:t>
            </a:r>
            <a:r>
              <a:rPr sz="1600" spc="100" dirty="0">
                <a:latin typeface="+mj-lt"/>
              </a:rPr>
              <a:t>ng</a:t>
            </a:r>
            <a:r>
              <a:rPr sz="1600" spc="100" dirty="0">
                <a:solidFill>
                  <a:srgbClr val="565656"/>
                </a:solidFill>
                <a:latin typeface="+mj-lt"/>
              </a:rPr>
              <a:t>.</a:t>
            </a:r>
            <a:r>
              <a:rPr sz="1600" spc="-1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65" dirty="0">
                <a:solidFill>
                  <a:srgbClr val="444444"/>
                </a:solidFill>
                <a:latin typeface="+mj-lt"/>
              </a:rPr>
              <a:t>Shared</a:t>
            </a:r>
            <a:r>
              <a:rPr sz="1600" spc="15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35" dirty="0">
                <a:solidFill>
                  <a:srgbClr val="444444"/>
                </a:solidFill>
                <a:latin typeface="+mj-lt"/>
              </a:rPr>
              <a:t>w</a:t>
            </a:r>
            <a:r>
              <a:rPr sz="1600" spc="135" dirty="0">
                <a:solidFill>
                  <a:srgbClr val="212123"/>
                </a:solidFill>
                <a:latin typeface="+mj-lt"/>
              </a:rPr>
              <a:t>i</a:t>
            </a:r>
            <a:r>
              <a:rPr sz="1600" spc="135" dirty="0">
                <a:solidFill>
                  <a:srgbClr val="444444"/>
                </a:solidFill>
                <a:latin typeface="+mj-lt"/>
              </a:rPr>
              <a:t>t</a:t>
            </a:r>
            <a:r>
              <a:rPr sz="1600" spc="135" dirty="0">
                <a:solidFill>
                  <a:srgbClr val="212123"/>
                </a:solidFill>
                <a:latin typeface="+mj-lt"/>
              </a:rPr>
              <a:t>h</a:t>
            </a:r>
            <a:r>
              <a:rPr sz="1600" spc="125" dirty="0">
                <a:solidFill>
                  <a:srgbClr val="212123"/>
                </a:solidFill>
                <a:latin typeface="+mj-lt"/>
              </a:rPr>
              <a:t> </a:t>
            </a:r>
            <a:r>
              <a:rPr sz="1600" spc="100" dirty="0">
                <a:solidFill>
                  <a:srgbClr val="444444"/>
                </a:solidFill>
                <a:latin typeface="+mj-lt"/>
              </a:rPr>
              <a:t>all</a:t>
            </a:r>
            <a:r>
              <a:rPr sz="1600" spc="-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5" dirty="0">
                <a:latin typeface="+mj-lt"/>
              </a:rPr>
              <a:t>to</a:t>
            </a:r>
            <a:r>
              <a:rPr sz="1600" spc="114" dirty="0">
                <a:latin typeface="+mj-lt"/>
              </a:rPr>
              <a:t> 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ensure 	</a:t>
            </a:r>
            <a:r>
              <a:rPr sz="1600" spc="50" dirty="0">
                <a:solidFill>
                  <a:srgbClr val="444444"/>
                </a:solidFill>
                <a:latin typeface="+mj-lt"/>
              </a:rPr>
              <a:t>transparency.</a:t>
            </a:r>
            <a:endParaRPr sz="1600" dirty="0">
              <a:latin typeface="+mj-lt"/>
            </a:endParaRPr>
          </a:p>
          <a:p>
            <a:pPr marL="426720" marR="368935" indent="-313690">
              <a:lnSpc>
                <a:spcPct val="112500"/>
              </a:lnSpc>
              <a:buClr>
                <a:srgbClr val="0F0F11"/>
              </a:buClr>
              <a:buChar char="•"/>
              <a:tabLst>
                <a:tab pos="428625" algn="l"/>
              </a:tabLst>
            </a:pPr>
            <a:r>
              <a:rPr sz="1600" dirty="0">
                <a:solidFill>
                  <a:srgbClr val="444444"/>
                </a:solidFill>
                <a:latin typeface="+mj-lt"/>
              </a:rPr>
              <a:t>If</a:t>
            </a:r>
            <a:r>
              <a:rPr sz="1600" spc="1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65" dirty="0">
                <a:solidFill>
                  <a:srgbClr val="444444"/>
                </a:solidFill>
                <a:latin typeface="+mj-lt"/>
              </a:rPr>
              <a:t>not</a:t>
            </a:r>
            <a:r>
              <a:rPr sz="1600" spc="2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0" dirty="0">
                <a:solidFill>
                  <a:srgbClr val="444444"/>
                </a:solidFill>
                <a:latin typeface="+mj-lt"/>
              </a:rPr>
              <a:t>entirely,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a</a:t>
            </a:r>
            <a:r>
              <a:rPr sz="1600" spc="-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0" dirty="0">
                <a:latin typeface="+mj-lt"/>
              </a:rPr>
              <a:t>l</a:t>
            </a:r>
            <a:r>
              <a:rPr sz="1600" spc="100" dirty="0">
                <a:solidFill>
                  <a:srgbClr val="565656"/>
                </a:solidFill>
                <a:latin typeface="+mj-lt"/>
              </a:rPr>
              <a:t>owest</a:t>
            </a:r>
            <a:r>
              <a:rPr sz="1600" spc="22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50" dirty="0">
                <a:solidFill>
                  <a:srgbClr val="565656"/>
                </a:solidFill>
                <a:latin typeface="+mj-lt"/>
              </a:rPr>
              <a:t>commo</a:t>
            </a:r>
            <a:r>
              <a:rPr sz="1600" spc="150" dirty="0">
                <a:latin typeface="+mj-lt"/>
              </a:rPr>
              <a:t>n</a:t>
            </a:r>
            <a:r>
              <a:rPr sz="1600" spc="-55" dirty="0">
                <a:latin typeface="+mj-lt"/>
              </a:rPr>
              <a:t> </a:t>
            </a:r>
            <a:r>
              <a:rPr sz="1600" spc="140" dirty="0">
                <a:latin typeface="+mj-lt"/>
              </a:rPr>
              <a:t>denominator</a:t>
            </a:r>
            <a:r>
              <a:rPr sz="1600" spc="55" dirty="0">
                <a:latin typeface="+mj-lt"/>
              </a:rPr>
              <a:t> </a:t>
            </a:r>
            <a:r>
              <a:rPr sz="1600" spc="110" dirty="0">
                <a:solidFill>
                  <a:srgbClr val="444444"/>
                </a:solidFill>
                <a:latin typeface="+mj-lt"/>
              </a:rPr>
              <a:t>of 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the</a:t>
            </a:r>
            <a:r>
              <a:rPr sz="1600" spc="1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35" dirty="0">
                <a:solidFill>
                  <a:srgbClr val="444444"/>
                </a:solidFill>
                <a:latin typeface="+mj-lt"/>
              </a:rPr>
              <a:t>DoD</a:t>
            </a:r>
            <a:r>
              <a:rPr sz="1600" spc="135" dirty="0">
                <a:solidFill>
                  <a:srgbClr val="565656"/>
                </a:solidFill>
                <a:latin typeface="+mj-lt"/>
              </a:rPr>
              <a:t>ca</a:t>
            </a:r>
            <a:r>
              <a:rPr sz="1600" spc="135" dirty="0">
                <a:latin typeface="+mj-lt"/>
              </a:rPr>
              <a:t>n</a:t>
            </a:r>
            <a:r>
              <a:rPr sz="1600" spc="50" dirty="0">
                <a:latin typeface="+mj-lt"/>
              </a:rPr>
              <a:t> </a:t>
            </a:r>
            <a:r>
              <a:rPr sz="1600" spc="60" dirty="0">
                <a:latin typeface="+mj-lt"/>
              </a:rPr>
              <a:t>be</a:t>
            </a:r>
            <a:r>
              <a:rPr sz="1600" spc="204" dirty="0">
                <a:latin typeface="+mj-lt"/>
              </a:rPr>
              <a:t> </a:t>
            </a:r>
            <a:r>
              <a:rPr sz="1600" spc="50" dirty="0">
                <a:solidFill>
                  <a:srgbClr val="444444"/>
                </a:solidFill>
                <a:latin typeface="+mj-lt"/>
              </a:rPr>
              <a:t>the</a:t>
            </a:r>
            <a:r>
              <a:rPr sz="1600" spc="32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565656"/>
                </a:solidFill>
                <a:latin typeface="+mj-lt"/>
              </a:rPr>
              <a:t>sa</a:t>
            </a:r>
            <a:r>
              <a:rPr sz="1600" spc="70" dirty="0">
                <a:latin typeface="+mj-lt"/>
              </a:rPr>
              <a:t>me 	</a:t>
            </a:r>
            <a:r>
              <a:rPr sz="1600" spc="55" dirty="0">
                <a:solidFill>
                  <a:srgbClr val="444444"/>
                </a:solidFill>
                <a:latin typeface="+mj-lt"/>
              </a:rPr>
              <a:t>across</a:t>
            </a:r>
            <a:r>
              <a:rPr sz="1600" spc="-8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teams,</a:t>
            </a:r>
            <a:r>
              <a:rPr sz="1600" spc="-18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in</a:t>
            </a:r>
            <a:r>
              <a:rPr sz="1600" spc="1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a</a:t>
            </a:r>
            <a:r>
              <a:rPr sz="1600" spc="1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80" dirty="0">
                <a:latin typeface="+mj-lt"/>
              </a:rPr>
              <a:t>multi</a:t>
            </a:r>
            <a:r>
              <a:rPr sz="1600" spc="-125" dirty="0">
                <a:latin typeface="+mj-lt"/>
              </a:rPr>
              <a:t> </a:t>
            </a:r>
            <a:r>
              <a:rPr sz="1600" spc="75" dirty="0">
                <a:solidFill>
                  <a:srgbClr val="444444"/>
                </a:solidFill>
                <a:latin typeface="+mj-lt"/>
              </a:rPr>
              <a:t>leve</a:t>
            </a:r>
            <a:r>
              <a:rPr sz="1600" spc="75" dirty="0">
                <a:solidFill>
                  <a:srgbClr val="212123"/>
                </a:solidFill>
                <a:latin typeface="+mj-lt"/>
              </a:rPr>
              <a:t>l</a:t>
            </a:r>
            <a:r>
              <a:rPr sz="1600" spc="-15" dirty="0">
                <a:solidFill>
                  <a:srgbClr val="212123"/>
                </a:solidFill>
                <a:latin typeface="+mj-lt"/>
              </a:rPr>
              <a:t> </a:t>
            </a:r>
            <a:r>
              <a:rPr sz="1600" spc="75" dirty="0">
                <a:solidFill>
                  <a:srgbClr val="444444"/>
                </a:solidFill>
                <a:latin typeface="+mj-lt"/>
              </a:rPr>
              <a:t>Scrum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35" dirty="0">
                <a:latin typeface="+mj-lt"/>
              </a:rPr>
              <a:t>implementation</a:t>
            </a:r>
            <a:r>
              <a:rPr sz="1600" spc="135" dirty="0">
                <a:solidFill>
                  <a:srgbClr val="676769"/>
                </a:solidFill>
                <a:latin typeface="+mj-lt"/>
              </a:rPr>
              <a:t>.</a:t>
            </a:r>
            <a:endParaRPr sz="1600" dirty="0">
              <a:latin typeface="+mj-lt"/>
            </a:endParaRPr>
          </a:p>
          <a:p>
            <a:pPr marL="421640" indent="-318135">
              <a:spcBef>
                <a:spcPts val="250"/>
              </a:spcBef>
              <a:buClr>
                <a:srgbClr val="0F0F11"/>
              </a:buClr>
              <a:buChar char="•"/>
              <a:tabLst>
                <a:tab pos="421640" algn="l"/>
              </a:tabLst>
            </a:pPr>
            <a:r>
              <a:rPr sz="1600" spc="175" dirty="0">
                <a:solidFill>
                  <a:srgbClr val="444444"/>
                </a:solidFill>
                <a:latin typeface="+mj-lt"/>
              </a:rPr>
              <a:t>The</a:t>
            </a:r>
            <a:r>
              <a:rPr sz="1600" spc="-19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5" dirty="0">
                <a:solidFill>
                  <a:srgbClr val="0F0F11"/>
                </a:solidFill>
                <a:latin typeface="+mj-lt"/>
              </a:rPr>
              <a:t>l</a:t>
            </a:r>
            <a:r>
              <a:rPr sz="1600" spc="75" dirty="0">
                <a:solidFill>
                  <a:srgbClr val="444444"/>
                </a:solidFill>
                <a:latin typeface="+mj-lt"/>
              </a:rPr>
              <a:t>evel</a:t>
            </a:r>
            <a:r>
              <a:rPr sz="1600" spc="1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of</a:t>
            </a:r>
            <a:r>
              <a:rPr sz="1600" spc="17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00" dirty="0">
                <a:solidFill>
                  <a:srgbClr val="565656"/>
                </a:solidFill>
                <a:latin typeface="+mj-lt"/>
              </a:rPr>
              <a:t>sharing</a:t>
            </a:r>
            <a:r>
              <a:rPr sz="1600" spc="-60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85" dirty="0">
                <a:solidFill>
                  <a:srgbClr val="444444"/>
                </a:solidFill>
                <a:latin typeface="+mj-lt"/>
              </a:rPr>
              <a:t>also</a:t>
            </a:r>
            <a:r>
              <a:rPr sz="1600" spc="-114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depends</a:t>
            </a:r>
            <a:r>
              <a:rPr sz="1600" spc="114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95" dirty="0">
                <a:solidFill>
                  <a:srgbClr val="444444"/>
                </a:solidFill>
                <a:latin typeface="+mj-lt"/>
              </a:rPr>
              <a:t>on</a:t>
            </a:r>
            <a:r>
              <a:rPr sz="1600" spc="125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0" dirty="0">
                <a:solidFill>
                  <a:srgbClr val="444444"/>
                </a:solidFill>
                <a:latin typeface="+mj-lt"/>
              </a:rPr>
              <a:t>at</a:t>
            </a:r>
            <a:r>
              <a:rPr sz="1600" spc="14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60" dirty="0">
                <a:solidFill>
                  <a:srgbClr val="444444"/>
                </a:solidFill>
                <a:latin typeface="+mj-lt"/>
              </a:rPr>
              <a:t>what</a:t>
            </a:r>
            <a:r>
              <a:rPr sz="1600" spc="5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75" dirty="0">
                <a:solidFill>
                  <a:srgbClr val="212123"/>
                </a:solidFill>
                <a:latin typeface="+mj-lt"/>
              </a:rPr>
              <a:t>l</a:t>
            </a:r>
            <a:r>
              <a:rPr sz="1600" spc="75" dirty="0">
                <a:solidFill>
                  <a:srgbClr val="444444"/>
                </a:solidFill>
                <a:latin typeface="+mj-lt"/>
              </a:rPr>
              <a:t>evel</a:t>
            </a:r>
            <a:r>
              <a:rPr sz="1600" spc="40" dirty="0">
                <a:solidFill>
                  <a:srgbClr val="444444"/>
                </a:solidFill>
                <a:latin typeface="+mj-lt"/>
              </a:rPr>
              <a:t> </a:t>
            </a:r>
            <a:r>
              <a:rPr sz="1600" spc="140" dirty="0">
                <a:solidFill>
                  <a:srgbClr val="444444"/>
                </a:solidFill>
                <a:latin typeface="+mj-lt"/>
              </a:rPr>
              <a:t>t</a:t>
            </a:r>
            <a:r>
              <a:rPr sz="1600" spc="140" dirty="0">
                <a:solidFill>
                  <a:srgbClr val="212123"/>
                </a:solidFill>
                <a:latin typeface="+mj-lt"/>
              </a:rPr>
              <a:t>h</a:t>
            </a:r>
            <a:r>
              <a:rPr sz="1600" spc="140" dirty="0">
                <a:solidFill>
                  <a:srgbClr val="565656"/>
                </a:solidFill>
                <a:latin typeface="+mj-lt"/>
              </a:rPr>
              <a:t>e</a:t>
            </a:r>
            <a:r>
              <a:rPr sz="1600" spc="3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155" dirty="0">
                <a:solidFill>
                  <a:srgbClr val="444444"/>
                </a:solidFill>
                <a:latin typeface="+mj-lt"/>
              </a:rPr>
              <a:t>DoD</a:t>
            </a:r>
            <a:r>
              <a:rPr sz="1600" spc="155" dirty="0">
                <a:latin typeface="+mj-lt"/>
              </a:rPr>
              <a:t>i</a:t>
            </a:r>
            <a:r>
              <a:rPr sz="1600" spc="155" dirty="0">
                <a:solidFill>
                  <a:srgbClr val="565656"/>
                </a:solidFill>
                <a:latin typeface="+mj-lt"/>
              </a:rPr>
              <a:t>s</a:t>
            </a:r>
            <a:r>
              <a:rPr sz="1600" spc="65" dirty="0">
                <a:solidFill>
                  <a:srgbClr val="565656"/>
                </a:solidFill>
                <a:latin typeface="+mj-lt"/>
              </a:rPr>
              <a:t> </a:t>
            </a:r>
            <a:r>
              <a:rPr sz="1600" spc="80" dirty="0">
                <a:latin typeface="+mj-lt"/>
              </a:rPr>
              <a:t>u</a:t>
            </a:r>
            <a:r>
              <a:rPr sz="1600" spc="80" dirty="0">
                <a:solidFill>
                  <a:srgbClr val="565656"/>
                </a:solidFill>
                <a:latin typeface="+mj-lt"/>
              </a:rPr>
              <a:t>sed.</a:t>
            </a:r>
            <a:endParaRPr sz="1600" dirty="0">
              <a:latin typeface="+mj-lt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D4775FC-29C2-E32F-AE37-C058C5078F36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Definition of Done (DOD)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50452" y="1489709"/>
            <a:ext cx="80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Purpose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186" y="181356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1127" y="1744979"/>
            <a:ext cx="6531609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dirty="0">
                <a:latin typeface="Calibri"/>
                <a:cs typeface="Calibri"/>
              </a:rPr>
              <a:t>PO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Approval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Rejection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each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committed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feature,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story,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fix </a:t>
            </a:r>
            <a:r>
              <a:rPr dirty="0">
                <a:latin typeface="Calibri"/>
                <a:cs typeface="Calibri"/>
              </a:rPr>
              <a:t>PO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feedback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completed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work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9186" y="206883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7912" y="250952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Output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9186" y="2833375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1127" y="2764790"/>
            <a:ext cx="7515859" cy="1319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472440">
              <a:lnSpc>
                <a:spcPts val="2010"/>
              </a:lnSpc>
              <a:spcBef>
                <a:spcPts val="290"/>
              </a:spcBef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Owner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base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approval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rejection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agreed-</a:t>
            </a:r>
            <a:r>
              <a:rPr spc="-20" dirty="0">
                <a:latin typeface="Calibri"/>
                <a:cs typeface="Calibri"/>
              </a:rPr>
              <a:t>upon </a:t>
            </a:r>
            <a:r>
              <a:rPr spc="-10" dirty="0">
                <a:latin typeface="Calibri"/>
                <a:cs typeface="Calibri"/>
              </a:rPr>
              <a:t>acceptance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criteria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each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commitment.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Team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gives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demonstration,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Scrum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Master.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ts val="2010"/>
              </a:lnSpc>
              <a:spcBef>
                <a:spcPts val="120"/>
              </a:spcBef>
            </a:pP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Team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held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collectively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accountable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failed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commitments,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Scrum Master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9186" y="334391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9186" y="359791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7917" y="4293870"/>
            <a:ext cx="539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Rules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9186" y="4617725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127" y="4549140"/>
            <a:ext cx="7515859" cy="13195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472440">
              <a:lnSpc>
                <a:spcPts val="2000"/>
              </a:lnSpc>
              <a:spcBef>
                <a:spcPts val="300"/>
              </a:spcBef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Owner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base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approval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rejection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agreed-</a:t>
            </a:r>
            <a:r>
              <a:rPr spc="-20" dirty="0">
                <a:latin typeface="Calibri"/>
                <a:cs typeface="Calibri"/>
              </a:rPr>
              <a:t>upon </a:t>
            </a:r>
            <a:r>
              <a:rPr spc="-10" dirty="0">
                <a:latin typeface="Calibri"/>
                <a:cs typeface="Calibri"/>
              </a:rPr>
              <a:t>acceptance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criteria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each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commitment.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1895"/>
              </a:lnSpc>
            </a:pP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Team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gives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demonstration,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Scrum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Master.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ts val="2010"/>
              </a:lnSpc>
              <a:spcBef>
                <a:spcPts val="114"/>
              </a:spcBef>
            </a:pP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Team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held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collectively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accountable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failed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commitments,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Scrum Master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49186" y="5126995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9186" y="538226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77C90DF-A45A-C63C-4668-FE60AE568537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Sprint Review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50452" y="1489709"/>
            <a:ext cx="80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Purpose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186" y="181356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1127" y="1744979"/>
            <a:ext cx="5674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reflect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what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went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well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&amp;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what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last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sprint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7912" y="225552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Output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9186" y="2578105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1127" y="2509520"/>
            <a:ext cx="765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List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steps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taken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making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next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sprint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more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enjoyable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productive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7917" y="3020059"/>
            <a:ext cx="539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Rules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9186" y="334391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1122" y="3274059"/>
            <a:ext cx="711835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</a:pPr>
            <a:r>
              <a:rPr dirty="0">
                <a:latin typeface="Calibri"/>
                <a:cs typeface="Calibri"/>
              </a:rPr>
              <a:t>No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blame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game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or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finger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pointing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ts val="2010"/>
              </a:lnSpc>
              <a:spcBef>
                <a:spcPts val="114"/>
              </a:spcBef>
            </a:pPr>
            <a:r>
              <a:rPr dirty="0">
                <a:latin typeface="Calibri"/>
                <a:cs typeface="Calibri"/>
              </a:rPr>
              <a:t>Everybody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contribute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enthusiastically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continuous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improvement </a:t>
            </a:r>
            <a:r>
              <a:rPr dirty="0">
                <a:latin typeface="Calibri"/>
                <a:cs typeface="Calibri"/>
              </a:rPr>
              <a:t>Attended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only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―pigs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49186" y="359791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9186" y="3853184"/>
            <a:ext cx="117475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Wingdings"/>
                <a:cs typeface="Wingdings"/>
              </a:rPr>
              <a:t>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17A1ED28-8C13-93C3-F4A7-4B688BAE64C6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Sprint Retrospective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7941" y="1488603"/>
            <a:ext cx="4945380" cy="52906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69171" y="1648459"/>
            <a:ext cx="3524250" cy="31038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4330" marR="148590" indent="-340360">
              <a:lnSpc>
                <a:spcPts val="2010"/>
              </a:lnSpc>
              <a:spcBef>
                <a:spcPts val="290"/>
              </a:spcBef>
            </a:pPr>
            <a:r>
              <a:rPr dirty="0">
                <a:latin typeface="Calibri"/>
                <a:cs typeface="Calibri"/>
              </a:rPr>
              <a:t>Ultimately,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decision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rests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answer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following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three </a:t>
            </a:r>
            <a:r>
              <a:rPr spc="-10" dirty="0">
                <a:latin typeface="Calibri"/>
                <a:cs typeface="Calibri"/>
              </a:rPr>
              <a:t>questions:</a:t>
            </a:r>
            <a:endParaRPr>
              <a:latin typeface="Calibri"/>
              <a:cs typeface="Calibri"/>
            </a:endParaRPr>
          </a:p>
          <a:p>
            <a:pPr marL="353060" marR="269240" indent="-340360">
              <a:lnSpc>
                <a:spcPts val="2010"/>
              </a:lnSpc>
              <a:spcBef>
                <a:spcPts val="2000"/>
              </a:spcBef>
              <a:tabLst>
                <a:tab pos="352425" algn="l"/>
              </a:tabLst>
            </a:pPr>
            <a:r>
              <a:rPr sz="800" spc="-25" dirty="0">
                <a:latin typeface="Calibri"/>
                <a:cs typeface="Calibri"/>
              </a:rPr>
              <a:t>1.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activity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each </a:t>
            </a:r>
            <a:r>
              <a:rPr dirty="0">
                <a:latin typeface="Calibri"/>
                <a:cs typeface="Calibri"/>
              </a:rPr>
              <a:t>feature?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not,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then</a:t>
            </a:r>
            <a:endParaRPr>
              <a:latin typeface="Calibri"/>
              <a:cs typeface="Calibri"/>
            </a:endParaRPr>
          </a:p>
          <a:p>
            <a:pPr marL="353060" marR="269240" indent="-340360">
              <a:lnSpc>
                <a:spcPts val="2010"/>
              </a:lnSpc>
              <a:spcBef>
                <a:spcPts val="2000"/>
              </a:spcBef>
              <a:tabLst>
                <a:tab pos="352425" algn="l"/>
              </a:tabLst>
            </a:pPr>
            <a:r>
              <a:rPr sz="800" spc="-25" dirty="0">
                <a:latin typeface="Calibri"/>
                <a:cs typeface="Calibri"/>
              </a:rPr>
              <a:t>2.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dirty="0">
                <a:latin typeface="Calibri"/>
                <a:cs typeface="Calibri"/>
              </a:rPr>
              <a:t>Can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activity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each </a:t>
            </a:r>
            <a:r>
              <a:rPr dirty="0">
                <a:latin typeface="Calibri"/>
                <a:cs typeface="Calibri"/>
              </a:rPr>
              <a:t>sprint?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not,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then</a:t>
            </a:r>
            <a:endParaRPr>
              <a:latin typeface="Calibri"/>
              <a:cs typeface="Calibri"/>
            </a:endParaRPr>
          </a:p>
          <a:p>
            <a:pPr marL="353060" marR="5080" indent="-340360">
              <a:lnSpc>
                <a:spcPts val="2010"/>
              </a:lnSpc>
              <a:spcBef>
                <a:spcPts val="2000"/>
              </a:spcBef>
              <a:tabLst>
                <a:tab pos="352425" algn="l"/>
              </a:tabLst>
            </a:pPr>
            <a:r>
              <a:rPr sz="800" spc="-25" dirty="0">
                <a:latin typeface="Calibri"/>
                <a:cs typeface="Calibri"/>
              </a:rPr>
              <a:t>1.</a:t>
            </a:r>
            <a:r>
              <a:rPr sz="800" dirty="0">
                <a:latin typeface="Calibri"/>
                <a:cs typeface="Calibri"/>
              </a:rPr>
              <a:t>	</a:t>
            </a:r>
            <a:r>
              <a:rPr dirty="0">
                <a:latin typeface="Calibri"/>
                <a:cs typeface="Calibri"/>
              </a:rPr>
              <a:t>We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have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activity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our </a:t>
            </a:r>
            <a:r>
              <a:rPr spc="-10" dirty="0">
                <a:latin typeface="Calibri"/>
                <a:cs typeface="Calibri"/>
              </a:rPr>
              <a:t>release!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A8D67F6-7C71-67FE-BB39-2ACBFCD6BD07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Different Definitions at Different Levels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69176" y="133096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52381" y="1248409"/>
            <a:ext cx="3964304" cy="260840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710565">
              <a:lnSpc>
                <a:spcPts val="2450"/>
              </a:lnSpc>
              <a:spcBef>
                <a:spcPts val="340"/>
              </a:spcBef>
            </a:pPr>
            <a:r>
              <a:rPr sz="2200" dirty="0">
                <a:latin typeface="Calibri"/>
                <a:cs typeface="Calibri"/>
              </a:rPr>
              <a:t>Set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Product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Backlog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items </a:t>
            </a:r>
            <a:r>
              <a:rPr sz="2200" dirty="0">
                <a:latin typeface="Calibri"/>
                <a:cs typeface="Calibri"/>
              </a:rPr>
              <a:t>selected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Sprint</a:t>
            </a:r>
            <a:endParaRPr sz="2200">
              <a:latin typeface="Calibri"/>
              <a:cs typeface="Calibri"/>
            </a:endParaRPr>
          </a:p>
          <a:p>
            <a:pPr marL="12700" marR="74295">
              <a:lnSpc>
                <a:spcPts val="2450"/>
              </a:lnSpc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plan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delivering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 </a:t>
            </a:r>
            <a:r>
              <a:rPr sz="2200" dirty="0">
                <a:latin typeface="Calibri"/>
                <a:cs typeface="Calibri"/>
              </a:rPr>
              <a:t>Increment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realizing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Sprint Goal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2450"/>
              </a:lnSpc>
              <a:spcBef>
                <a:spcPts val="10"/>
              </a:spcBef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forecast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by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Development </a:t>
            </a:r>
            <a:r>
              <a:rPr sz="2200" dirty="0">
                <a:latin typeface="Calibri"/>
                <a:cs typeface="Calibri"/>
              </a:rPr>
              <a:t>Team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about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what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functionality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will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next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Increment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9176" y="1954529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9176" y="2887979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8467" y="1510030"/>
            <a:ext cx="4747259" cy="264033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269176" y="443992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1112" y="4356100"/>
            <a:ext cx="8422640" cy="98425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128270">
              <a:lnSpc>
                <a:spcPts val="2460"/>
              </a:lnSpc>
              <a:spcBef>
                <a:spcPts val="330"/>
              </a:spcBef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work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needed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deliver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above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mentioned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functionality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into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“Done” Increment.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400"/>
              </a:lnSpc>
            </a:pPr>
            <a:r>
              <a:rPr sz="2200" dirty="0">
                <a:latin typeface="Calibri"/>
                <a:cs typeface="Calibri"/>
              </a:rPr>
              <a:t>The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Development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Team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modifies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Sprint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Backlog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throughout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Sprint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69176" y="506222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BAEE0A5-42A2-2160-36C0-668E82237987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Sprint Backlog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9137" y="1477010"/>
            <a:ext cx="4441189" cy="24993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87892" y="1330959"/>
            <a:ext cx="4826000" cy="20840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2900"/>
              </a:lnSpc>
              <a:spcBef>
                <a:spcPts val="250"/>
              </a:spcBef>
            </a:pP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vision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paints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picture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future </a:t>
            </a:r>
            <a:r>
              <a:rPr dirty="0">
                <a:latin typeface="Calibri"/>
                <a:cs typeface="Calibri"/>
              </a:rPr>
              <a:t>that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draws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people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your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Product.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describes </a:t>
            </a:r>
            <a:r>
              <a:rPr dirty="0">
                <a:latin typeface="Calibri"/>
                <a:cs typeface="Calibri"/>
              </a:rPr>
              <a:t>who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customers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are,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what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customers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need,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and </a:t>
            </a:r>
            <a:r>
              <a:rPr dirty="0">
                <a:latin typeface="Calibri"/>
                <a:cs typeface="Calibri"/>
              </a:rPr>
              <a:t>how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these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needs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met.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captures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essence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critical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information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we </a:t>
            </a:r>
            <a:r>
              <a:rPr dirty="0">
                <a:latin typeface="Calibri"/>
                <a:cs typeface="Calibri"/>
              </a:rPr>
              <a:t>must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know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develop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launch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winning </a:t>
            </a:r>
            <a:r>
              <a:rPr dirty="0">
                <a:latin typeface="Calibri"/>
                <a:cs typeface="Calibri"/>
              </a:rPr>
              <a:t>product.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Developing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effective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vision </a:t>
            </a:r>
            <a:r>
              <a:rPr dirty="0">
                <a:latin typeface="Calibri"/>
                <a:cs typeface="Calibri"/>
              </a:rPr>
              <a:t>entails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carefully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answering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following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questions: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3921" y="4572005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2836" y="4502150"/>
            <a:ext cx="8307705" cy="20840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2495550">
              <a:lnSpc>
                <a:spcPts val="2010"/>
              </a:lnSpc>
              <a:spcBef>
                <a:spcPts val="290"/>
              </a:spcBef>
            </a:pPr>
            <a:r>
              <a:rPr dirty="0">
                <a:latin typeface="Calibri"/>
                <a:cs typeface="Calibri"/>
              </a:rPr>
              <a:t>Who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going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product?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target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customer?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customer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needs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address?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1885"/>
              </a:lnSpc>
            </a:pPr>
            <a:r>
              <a:rPr dirty="0">
                <a:latin typeface="Calibri"/>
                <a:cs typeface="Calibri"/>
              </a:rPr>
              <a:t>Which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attributes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critical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satisfy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needs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selected,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therefore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the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2010"/>
              </a:lnSpc>
            </a:pPr>
            <a:r>
              <a:rPr dirty="0">
                <a:latin typeface="Calibri"/>
                <a:cs typeface="Calibri"/>
              </a:rPr>
              <a:t>success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product?</a:t>
            </a:r>
            <a:endParaRPr>
              <a:latin typeface="Calibri"/>
              <a:cs typeface="Calibri"/>
            </a:endParaRPr>
          </a:p>
          <a:p>
            <a:pPr marL="12700" marR="5080">
              <a:lnSpc>
                <a:spcPts val="2000"/>
              </a:lnSpc>
              <a:spcBef>
                <a:spcPts val="125"/>
              </a:spcBef>
            </a:pPr>
            <a:r>
              <a:rPr dirty="0">
                <a:latin typeface="Calibri"/>
                <a:cs typeface="Calibri"/>
              </a:rPr>
              <a:t>How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does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compare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against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existing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products,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both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from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competitors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same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company?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What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product’s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unique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selling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points?</a:t>
            </a:r>
            <a:endParaRPr>
              <a:latin typeface="Calibri"/>
              <a:cs typeface="Calibri"/>
            </a:endParaRPr>
          </a:p>
          <a:p>
            <a:pPr marL="12700" marR="1097280">
              <a:lnSpc>
                <a:spcPts val="2010"/>
              </a:lnSpc>
              <a:spcBef>
                <a:spcPts val="5"/>
              </a:spcBef>
            </a:pPr>
            <a:r>
              <a:rPr dirty="0">
                <a:latin typeface="Calibri"/>
                <a:cs typeface="Calibri"/>
              </a:rPr>
              <a:t>What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target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timeframe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budget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develop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launch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product? </a:t>
            </a:r>
            <a:r>
              <a:rPr dirty="0">
                <a:latin typeface="Calibri"/>
                <a:cs typeface="Calibri"/>
              </a:rPr>
              <a:t>PO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responsible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creating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Product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Vision.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3921" y="4826005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3921" y="5081275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3921" y="5590545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3921" y="6101084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3921" y="6356355"/>
            <a:ext cx="61594" cy="13721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800" spc="-50" dirty="0">
                <a:latin typeface="Arial"/>
                <a:cs typeface="Arial"/>
              </a:rPr>
              <a:t>•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B44BE85D-7405-59D4-A6EE-91C95FB7CF1F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Product Vision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0442" y="1318260"/>
            <a:ext cx="7778750" cy="56515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5D5955EE-1EA4-9715-BA59-D665F5ACBA5C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Pigs and Chickens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49186" y="1808479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1127" y="1724659"/>
            <a:ext cx="39084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Define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features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9186" y="2430779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1127" y="2346959"/>
            <a:ext cx="40493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Decide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release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date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9186" y="3053079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1122" y="2970529"/>
            <a:ext cx="62344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Be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responsible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profitability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product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(ROI)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9186" y="367665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1127" y="3592829"/>
            <a:ext cx="5062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Prioritize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features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according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market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9186" y="429895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31122" y="4216400"/>
            <a:ext cx="61633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Adjust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features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and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priority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every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iteration,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as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needed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49186" y="4922520"/>
            <a:ext cx="137795" cy="165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000" spc="-50" dirty="0">
                <a:latin typeface="Wingdings"/>
                <a:cs typeface="Wingdings"/>
              </a:rPr>
              <a:t></a:t>
            </a:r>
            <a:endParaRPr sz="1000">
              <a:latin typeface="Wingdings"/>
              <a:cs typeface="Wingding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1127" y="4838700"/>
            <a:ext cx="334517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dirty="0">
                <a:latin typeface="Calibri"/>
                <a:cs typeface="Calibri"/>
              </a:rPr>
              <a:t>Accept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reject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work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results.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6496774-02D7-6155-A4CC-9A8C34C3C3EA}"/>
              </a:ext>
            </a:extLst>
          </p:cNvPr>
          <p:cNvSpPr txBox="1">
            <a:spLocks/>
          </p:cNvSpPr>
          <p:nvPr/>
        </p:nvSpPr>
        <p:spPr>
          <a:xfrm>
            <a:off x="725307" y="577850"/>
            <a:ext cx="11186123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eaLnBrk="1" hangingPunct="1">
              <a:defRPr sz="2316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Product Owner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4_Agile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Agile_Theme1" id="{5A5BB00C-4EC4-4D6A-B581-BE508C4BB3E9}" vid="{7FFAFA35-EE7B-41CA-BC30-58EA16B92D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4_Agile_Theme1</Template>
  <TotalTime>46</TotalTime>
  <Words>1297</Words>
  <Application>Microsoft Office PowerPoint</Application>
  <PresentationFormat>Custom</PresentationFormat>
  <Paragraphs>170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4_Agile_Theme1</vt:lpstr>
      <vt:lpstr>Inspect and Adept at various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dell</cp:lastModifiedBy>
  <cp:revision>8</cp:revision>
  <dcterms:created xsi:type="dcterms:W3CDTF">2025-02-25T06:15:01Z</dcterms:created>
  <dcterms:modified xsi:type="dcterms:W3CDTF">2025-02-25T07:28:23Z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2025-02-24T00:00:00Z</vt:filetime>
  </property>
  <property fmtid="{D5CDD505-2E9C-101B-9397-08002B2CF9AE}" pid="3" name="LastSaved">
    <vt:filetime>2025-02-25T00:00:00Z</vt:filetime>
  </property>
  <property fmtid="{D5CDD505-2E9C-101B-9397-08002B2CF9AE}" pid="4" name="Producer">
    <vt:lpwstr>iLovePDF</vt:lpwstr>
  </property>
</Properties>
</file>